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3" r:id="rId6"/>
    <p:sldId id="260" r:id="rId7"/>
    <p:sldId id="261" r:id="rId8"/>
    <p:sldId id="262" r:id="rId9"/>
    <p:sldId id="270" r:id="rId10"/>
    <p:sldId id="264" r:id="rId11"/>
    <p:sldId id="265" r:id="rId12"/>
    <p:sldId id="266" r:id="rId13"/>
    <p:sldId id="267"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6B2A710-651E-4C23-A482-CEEF71FF1FE2}" type="datetimeFigureOut">
              <a:rPr lang="ar-IQ" smtClean="0"/>
              <a:t>02/11/1445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3AE3C9-23E8-4162-B750-BD4D4FFC12E0}" type="slidenum">
              <a:rPr lang="ar-IQ" smtClean="0"/>
              <a:t>‹#›</a:t>
            </a:fld>
            <a:endParaRPr lang="ar-IQ"/>
          </a:p>
        </p:txBody>
      </p:sp>
    </p:spTree>
    <p:extLst>
      <p:ext uri="{BB962C8B-B14F-4D97-AF65-F5344CB8AC3E}">
        <p14:creationId xmlns:p14="http://schemas.microsoft.com/office/powerpoint/2010/main" val="1329441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B2A710-651E-4C23-A482-CEEF71FF1FE2}" type="datetimeFigureOut">
              <a:rPr lang="ar-IQ" smtClean="0"/>
              <a:t>02/11/1445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3AE3C9-23E8-4162-B750-BD4D4FFC12E0}" type="slidenum">
              <a:rPr lang="ar-IQ" smtClean="0"/>
              <a:t>‹#›</a:t>
            </a:fld>
            <a:endParaRPr lang="ar-IQ"/>
          </a:p>
        </p:txBody>
      </p:sp>
    </p:spTree>
    <p:extLst>
      <p:ext uri="{BB962C8B-B14F-4D97-AF65-F5344CB8AC3E}">
        <p14:creationId xmlns:p14="http://schemas.microsoft.com/office/powerpoint/2010/main" val="390910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B2A710-651E-4C23-A482-CEEF71FF1FE2}" type="datetimeFigureOut">
              <a:rPr lang="ar-IQ" smtClean="0"/>
              <a:t>02/11/1445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3AE3C9-23E8-4162-B750-BD4D4FFC12E0}" type="slidenum">
              <a:rPr lang="ar-IQ" smtClean="0"/>
              <a:t>‹#›</a:t>
            </a:fld>
            <a:endParaRPr lang="ar-IQ"/>
          </a:p>
        </p:txBody>
      </p:sp>
    </p:spTree>
    <p:extLst>
      <p:ext uri="{BB962C8B-B14F-4D97-AF65-F5344CB8AC3E}">
        <p14:creationId xmlns:p14="http://schemas.microsoft.com/office/powerpoint/2010/main" val="1440939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B2A710-651E-4C23-A482-CEEF71FF1FE2}" type="datetimeFigureOut">
              <a:rPr lang="ar-IQ" smtClean="0"/>
              <a:t>02/11/1445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3AE3C9-23E8-4162-B750-BD4D4FFC12E0}" type="slidenum">
              <a:rPr lang="ar-IQ" smtClean="0"/>
              <a:t>‹#›</a:t>
            </a:fld>
            <a:endParaRPr lang="ar-IQ"/>
          </a:p>
        </p:txBody>
      </p:sp>
    </p:spTree>
    <p:extLst>
      <p:ext uri="{BB962C8B-B14F-4D97-AF65-F5344CB8AC3E}">
        <p14:creationId xmlns:p14="http://schemas.microsoft.com/office/powerpoint/2010/main" val="3390593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6B2A710-651E-4C23-A482-CEEF71FF1FE2}" type="datetimeFigureOut">
              <a:rPr lang="ar-IQ" smtClean="0"/>
              <a:t>02/11/1445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3AE3C9-23E8-4162-B750-BD4D4FFC12E0}" type="slidenum">
              <a:rPr lang="ar-IQ" smtClean="0"/>
              <a:t>‹#›</a:t>
            </a:fld>
            <a:endParaRPr lang="ar-IQ"/>
          </a:p>
        </p:txBody>
      </p:sp>
    </p:spTree>
    <p:extLst>
      <p:ext uri="{BB962C8B-B14F-4D97-AF65-F5344CB8AC3E}">
        <p14:creationId xmlns:p14="http://schemas.microsoft.com/office/powerpoint/2010/main" val="3242708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6B2A710-651E-4C23-A482-CEEF71FF1FE2}" type="datetimeFigureOut">
              <a:rPr lang="ar-IQ" smtClean="0"/>
              <a:t>02/11/1445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3AE3C9-23E8-4162-B750-BD4D4FFC12E0}" type="slidenum">
              <a:rPr lang="ar-IQ" smtClean="0"/>
              <a:t>‹#›</a:t>
            </a:fld>
            <a:endParaRPr lang="ar-IQ"/>
          </a:p>
        </p:txBody>
      </p:sp>
    </p:spTree>
    <p:extLst>
      <p:ext uri="{BB962C8B-B14F-4D97-AF65-F5344CB8AC3E}">
        <p14:creationId xmlns:p14="http://schemas.microsoft.com/office/powerpoint/2010/main" val="1796866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6B2A710-651E-4C23-A482-CEEF71FF1FE2}" type="datetimeFigureOut">
              <a:rPr lang="ar-IQ" smtClean="0"/>
              <a:t>02/11/1445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03AE3C9-23E8-4162-B750-BD4D4FFC12E0}" type="slidenum">
              <a:rPr lang="ar-IQ" smtClean="0"/>
              <a:t>‹#›</a:t>
            </a:fld>
            <a:endParaRPr lang="ar-IQ"/>
          </a:p>
        </p:txBody>
      </p:sp>
    </p:spTree>
    <p:extLst>
      <p:ext uri="{BB962C8B-B14F-4D97-AF65-F5344CB8AC3E}">
        <p14:creationId xmlns:p14="http://schemas.microsoft.com/office/powerpoint/2010/main" val="269663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6B2A710-651E-4C23-A482-CEEF71FF1FE2}" type="datetimeFigureOut">
              <a:rPr lang="ar-IQ" smtClean="0"/>
              <a:t>02/11/1445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03AE3C9-23E8-4162-B750-BD4D4FFC12E0}" type="slidenum">
              <a:rPr lang="ar-IQ" smtClean="0"/>
              <a:t>‹#›</a:t>
            </a:fld>
            <a:endParaRPr lang="ar-IQ"/>
          </a:p>
        </p:txBody>
      </p:sp>
    </p:spTree>
    <p:extLst>
      <p:ext uri="{BB962C8B-B14F-4D97-AF65-F5344CB8AC3E}">
        <p14:creationId xmlns:p14="http://schemas.microsoft.com/office/powerpoint/2010/main" val="1494810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6B2A710-651E-4C23-A482-CEEF71FF1FE2}" type="datetimeFigureOut">
              <a:rPr lang="ar-IQ" smtClean="0"/>
              <a:t>02/11/1445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03AE3C9-23E8-4162-B750-BD4D4FFC12E0}" type="slidenum">
              <a:rPr lang="ar-IQ" smtClean="0"/>
              <a:t>‹#›</a:t>
            </a:fld>
            <a:endParaRPr lang="ar-IQ"/>
          </a:p>
        </p:txBody>
      </p:sp>
    </p:spTree>
    <p:extLst>
      <p:ext uri="{BB962C8B-B14F-4D97-AF65-F5344CB8AC3E}">
        <p14:creationId xmlns:p14="http://schemas.microsoft.com/office/powerpoint/2010/main" val="420948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B2A710-651E-4C23-A482-CEEF71FF1FE2}" type="datetimeFigureOut">
              <a:rPr lang="ar-IQ" smtClean="0"/>
              <a:t>02/11/1445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3AE3C9-23E8-4162-B750-BD4D4FFC12E0}" type="slidenum">
              <a:rPr lang="ar-IQ" smtClean="0"/>
              <a:t>‹#›</a:t>
            </a:fld>
            <a:endParaRPr lang="ar-IQ"/>
          </a:p>
        </p:txBody>
      </p:sp>
    </p:spTree>
    <p:extLst>
      <p:ext uri="{BB962C8B-B14F-4D97-AF65-F5344CB8AC3E}">
        <p14:creationId xmlns:p14="http://schemas.microsoft.com/office/powerpoint/2010/main" val="93532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B2A710-651E-4C23-A482-CEEF71FF1FE2}" type="datetimeFigureOut">
              <a:rPr lang="ar-IQ" smtClean="0"/>
              <a:t>02/11/1445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3AE3C9-23E8-4162-B750-BD4D4FFC12E0}" type="slidenum">
              <a:rPr lang="ar-IQ" smtClean="0"/>
              <a:t>‹#›</a:t>
            </a:fld>
            <a:endParaRPr lang="ar-IQ"/>
          </a:p>
        </p:txBody>
      </p:sp>
    </p:spTree>
    <p:extLst>
      <p:ext uri="{BB962C8B-B14F-4D97-AF65-F5344CB8AC3E}">
        <p14:creationId xmlns:p14="http://schemas.microsoft.com/office/powerpoint/2010/main" val="233451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B2A710-651E-4C23-A482-CEEF71FF1FE2}" type="datetimeFigureOut">
              <a:rPr lang="ar-IQ" smtClean="0"/>
              <a:t>02/11/1445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03AE3C9-23E8-4162-B750-BD4D4FFC12E0}" type="slidenum">
              <a:rPr lang="ar-IQ" smtClean="0"/>
              <a:t>‹#›</a:t>
            </a:fld>
            <a:endParaRPr lang="ar-IQ"/>
          </a:p>
        </p:txBody>
      </p:sp>
    </p:spTree>
    <p:extLst>
      <p:ext uri="{BB962C8B-B14F-4D97-AF65-F5344CB8AC3E}">
        <p14:creationId xmlns:p14="http://schemas.microsoft.com/office/powerpoint/2010/main" val="3223122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 y="533401"/>
            <a:ext cx="8534400" cy="457199"/>
          </a:xfrm>
        </p:spPr>
        <p:txBody>
          <a:bodyPr>
            <a:normAutofit fontScale="90000"/>
          </a:bodyPr>
          <a:lstStyle/>
          <a:p>
            <a:pPr algn="l"/>
            <a:r>
              <a:rPr lang="en-US" dirty="0" err="1" smtClean="0"/>
              <a:t>Bunyaviriade</a:t>
            </a:r>
            <a:r>
              <a:rPr lang="en-US" dirty="0" smtClean="0"/>
              <a:t> </a:t>
            </a:r>
            <a:endParaRPr lang="ar-IQ" dirty="0"/>
          </a:p>
        </p:txBody>
      </p:sp>
      <p:sp>
        <p:nvSpPr>
          <p:cNvPr id="3" name="عنوان فرعي 2"/>
          <p:cNvSpPr>
            <a:spLocks noGrp="1"/>
          </p:cNvSpPr>
          <p:nvPr>
            <p:ph type="subTitle" idx="1"/>
          </p:nvPr>
        </p:nvSpPr>
        <p:spPr>
          <a:xfrm>
            <a:off x="76200" y="1371600"/>
            <a:ext cx="8839200" cy="5334000"/>
          </a:xfrm>
        </p:spPr>
        <p:txBody>
          <a:bodyPr>
            <a:normAutofit/>
          </a:bodyPr>
          <a:lstStyle/>
          <a:p>
            <a:pPr algn="l"/>
            <a:r>
              <a:rPr lang="en-US" dirty="0" err="1" smtClean="0">
                <a:solidFill>
                  <a:schemeClr val="tx1"/>
                </a:solidFill>
                <a:latin typeface="Aldhabi" pitchFamily="2" charset="-78"/>
                <a:cs typeface="Aldhabi" pitchFamily="2" charset="-78"/>
              </a:rPr>
              <a:t>Bunyaviruses</a:t>
            </a:r>
            <a:r>
              <a:rPr lang="en-US" dirty="0" smtClean="0">
                <a:solidFill>
                  <a:schemeClr val="tx1"/>
                </a:solidFill>
                <a:latin typeface="Aldhabi" pitchFamily="2" charset="-78"/>
                <a:cs typeface="Aldhabi" pitchFamily="2" charset="-78"/>
              </a:rPr>
              <a:t> comprise a large group of RNA viruses that are worldwide pathogens and are mainly transmitted by arthropods, (mosquitoes, ticks, sand flies), arthropod-borne viruses (</a:t>
            </a:r>
            <a:r>
              <a:rPr lang="en-US" dirty="0" err="1" smtClean="0">
                <a:solidFill>
                  <a:schemeClr val="tx1"/>
                </a:solidFill>
                <a:latin typeface="Aldhabi" pitchFamily="2" charset="-78"/>
                <a:cs typeface="Aldhabi" pitchFamily="2" charset="-78"/>
              </a:rPr>
              <a:t>arboviruses</a:t>
            </a:r>
            <a:r>
              <a:rPr lang="en-US" dirty="0" smtClean="0">
                <a:solidFill>
                  <a:schemeClr val="tx1"/>
                </a:solidFill>
                <a:latin typeface="Aldhabi" pitchFamily="2" charset="-78"/>
                <a:cs typeface="Aldhabi" pitchFamily="2" charset="-78"/>
              </a:rPr>
              <a:t>) or, in some cases, by aerosols from infected rodent excreta. </a:t>
            </a:r>
          </a:p>
          <a:p>
            <a:pPr algn="l"/>
            <a:endParaRPr lang="en-US" dirty="0" smtClean="0">
              <a:solidFill>
                <a:schemeClr val="tx1"/>
              </a:solidFill>
              <a:latin typeface="Aldhabi" pitchFamily="2" charset="-78"/>
              <a:cs typeface="Aldhabi" pitchFamily="2" charset="-78"/>
            </a:endParaRPr>
          </a:p>
          <a:p>
            <a:pPr algn="l"/>
            <a:endParaRPr lang="en-US" dirty="0">
              <a:solidFill>
                <a:schemeClr val="tx1"/>
              </a:solidFill>
              <a:latin typeface="Aldhabi" pitchFamily="2" charset="-78"/>
              <a:cs typeface="Aldhabi" pitchFamily="2" charset="-78"/>
            </a:endParaRPr>
          </a:p>
          <a:p>
            <a:pPr algn="l"/>
            <a:r>
              <a:rPr lang="en-US" dirty="0" smtClean="0">
                <a:solidFill>
                  <a:schemeClr val="tx1"/>
                </a:solidFill>
                <a:latin typeface="Aldhabi" pitchFamily="2" charset="-78"/>
                <a:cs typeface="Aldhabi" pitchFamily="2" charset="-78"/>
              </a:rPr>
              <a:t>The term ‘</a:t>
            </a:r>
            <a:r>
              <a:rPr lang="en-US" dirty="0" err="1" smtClean="0">
                <a:solidFill>
                  <a:schemeClr val="tx1"/>
                </a:solidFill>
                <a:latin typeface="Aldhabi" pitchFamily="2" charset="-78"/>
                <a:cs typeface="Aldhabi" pitchFamily="2" charset="-78"/>
              </a:rPr>
              <a:t>Bunyavirus</a:t>
            </a:r>
            <a:r>
              <a:rPr lang="en-US" dirty="0" smtClean="0">
                <a:solidFill>
                  <a:schemeClr val="tx1"/>
                </a:solidFill>
                <a:latin typeface="Aldhabi" pitchFamily="2" charset="-78"/>
                <a:cs typeface="Aldhabi" pitchFamily="2" charset="-78"/>
              </a:rPr>
              <a:t>’ is derived from the name of the location where the </a:t>
            </a:r>
            <a:r>
              <a:rPr lang="en-US" dirty="0" err="1" smtClean="0">
                <a:solidFill>
                  <a:schemeClr val="tx1"/>
                </a:solidFill>
                <a:latin typeface="Aldhabi" pitchFamily="2" charset="-78"/>
                <a:cs typeface="Aldhabi" pitchFamily="2" charset="-78"/>
              </a:rPr>
              <a:t>Bunyamwera</a:t>
            </a:r>
            <a:r>
              <a:rPr lang="en-US" dirty="0" smtClean="0">
                <a:solidFill>
                  <a:schemeClr val="tx1"/>
                </a:solidFill>
                <a:latin typeface="Aldhabi" pitchFamily="2" charset="-78"/>
                <a:cs typeface="Aldhabi" pitchFamily="2" charset="-78"/>
              </a:rPr>
              <a:t> virus was first isolated (</a:t>
            </a:r>
            <a:r>
              <a:rPr lang="en-US" dirty="0" err="1" smtClean="0">
                <a:solidFill>
                  <a:schemeClr val="tx1"/>
                </a:solidFill>
                <a:latin typeface="Aldhabi" pitchFamily="2" charset="-78"/>
                <a:cs typeface="Aldhabi" pitchFamily="2" charset="-78"/>
              </a:rPr>
              <a:t>Bunyamwera</a:t>
            </a:r>
            <a:r>
              <a:rPr lang="en-US" dirty="0" smtClean="0">
                <a:solidFill>
                  <a:schemeClr val="tx1"/>
                </a:solidFill>
                <a:latin typeface="Aldhabi" pitchFamily="2" charset="-78"/>
                <a:cs typeface="Aldhabi" pitchFamily="2" charset="-78"/>
              </a:rPr>
              <a:t> village, Uganda) during yellow fever surveillance in </a:t>
            </a:r>
            <a:r>
              <a:rPr lang="en-US" dirty="0" err="1" smtClean="0">
                <a:solidFill>
                  <a:schemeClr val="tx1"/>
                </a:solidFill>
                <a:latin typeface="Aldhabi" pitchFamily="2" charset="-78"/>
                <a:cs typeface="Aldhabi" pitchFamily="2" charset="-78"/>
              </a:rPr>
              <a:t>Aedes</a:t>
            </a:r>
            <a:r>
              <a:rPr lang="en-US" dirty="0" smtClean="0">
                <a:solidFill>
                  <a:schemeClr val="tx1"/>
                </a:solidFill>
                <a:latin typeface="Aldhabi" pitchFamily="2" charset="-78"/>
                <a:cs typeface="Aldhabi" pitchFamily="2" charset="-78"/>
              </a:rPr>
              <a:t> mosquitoes.</a:t>
            </a:r>
            <a:endParaRPr lang="ar-IQ" dirty="0">
              <a:solidFill>
                <a:schemeClr val="tx1"/>
              </a:solidFill>
              <a:latin typeface="Aldhabi" pitchFamily="2" charset="-78"/>
              <a:cs typeface="Aldhabi" pitchFamily="2" charset="-78"/>
            </a:endParaRPr>
          </a:p>
        </p:txBody>
      </p:sp>
    </p:spTree>
    <p:extLst>
      <p:ext uri="{BB962C8B-B14F-4D97-AF65-F5344CB8AC3E}">
        <p14:creationId xmlns:p14="http://schemas.microsoft.com/office/powerpoint/2010/main" val="1897846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991600" cy="6400800"/>
          </a:xfrm>
        </p:spPr>
        <p:txBody>
          <a:bodyPr>
            <a:normAutofit/>
          </a:bodyPr>
          <a:lstStyle/>
          <a:p>
            <a:pPr algn="l" rtl="0"/>
            <a:r>
              <a:rPr lang="en-US" dirty="0">
                <a:latin typeface="Aldhabi" pitchFamily="2" charset="-78"/>
                <a:cs typeface="Aldhabi" pitchFamily="2" charset="-78"/>
              </a:rPr>
              <a:t>Classification </a:t>
            </a:r>
          </a:p>
          <a:p>
            <a:pPr algn="l" rtl="0"/>
            <a:r>
              <a:rPr lang="en-US" dirty="0">
                <a:latin typeface="Aldhabi" pitchFamily="2" charset="-78"/>
                <a:cs typeface="Aldhabi" pitchFamily="2" charset="-78"/>
              </a:rPr>
              <a:t>Classification is based on morphology, physicochemical and biologic properties, antigenic structures, genomic sequence and mode of replication. The family PICORNAVIRIDAE comprises </a:t>
            </a:r>
            <a:r>
              <a:rPr lang="en-US" dirty="0" smtClean="0">
                <a:latin typeface="Aldhabi" pitchFamily="2" charset="-78"/>
                <a:cs typeface="Aldhabi" pitchFamily="2" charset="-78"/>
              </a:rPr>
              <a:t>8 genera</a:t>
            </a:r>
            <a:r>
              <a:rPr lang="en-US" dirty="0">
                <a:latin typeface="Aldhabi" pitchFamily="2" charset="-78"/>
                <a:cs typeface="Aldhabi" pitchFamily="2" charset="-78"/>
              </a:rPr>
              <a:t>, </a:t>
            </a:r>
            <a:r>
              <a:rPr lang="en-US" dirty="0" err="1">
                <a:latin typeface="Aldhabi" pitchFamily="2" charset="-78"/>
                <a:cs typeface="Aldhabi" pitchFamily="2" charset="-78"/>
              </a:rPr>
              <a:t>Aphthovirus</a:t>
            </a:r>
            <a:r>
              <a:rPr lang="en-US" dirty="0">
                <a:latin typeface="Aldhabi" pitchFamily="2" charset="-78"/>
                <a:cs typeface="Aldhabi" pitchFamily="2" charset="-78"/>
              </a:rPr>
              <a:t>, </a:t>
            </a:r>
            <a:r>
              <a:rPr lang="en-US" dirty="0" err="1">
                <a:latin typeface="Aldhabi" pitchFamily="2" charset="-78"/>
                <a:cs typeface="Aldhabi" pitchFamily="2" charset="-78"/>
              </a:rPr>
              <a:t>Enterovirus</a:t>
            </a:r>
            <a:r>
              <a:rPr lang="en-US" dirty="0">
                <a:latin typeface="Aldhabi" pitchFamily="2" charset="-78"/>
                <a:cs typeface="Aldhabi" pitchFamily="2" charset="-78"/>
              </a:rPr>
              <a:t>, </a:t>
            </a:r>
            <a:r>
              <a:rPr lang="en-US" dirty="0" err="1" smtClean="0">
                <a:latin typeface="Aldhabi" pitchFamily="2" charset="-78"/>
                <a:cs typeface="Aldhabi" pitchFamily="2" charset="-78"/>
              </a:rPr>
              <a:t>Hepatovirus</a:t>
            </a:r>
            <a:r>
              <a:rPr lang="en-US" dirty="0">
                <a:latin typeface="Aldhabi" pitchFamily="2" charset="-78"/>
                <a:cs typeface="Aldhabi" pitchFamily="2" charset="-78"/>
              </a:rPr>
              <a:t>, </a:t>
            </a:r>
          </a:p>
          <a:p>
            <a:pPr algn="l" rtl="0"/>
            <a:r>
              <a:rPr lang="en-US" dirty="0" smtClean="0">
                <a:latin typeface="Aldhabi" pitchFamily="2" charset="-78"/>
                <a:cs typeface="Aldhabi" pitchFamily="2" charset="-78"/>
              </a:rPr>
              <a:t>Multiplication</a:t>
            </a:r>
          </a:p>
          <a:p>
            <a:pPr marL="0" indent="0" algn="l" rtl="0">
              <a:buNone/>
            </a:pPr>
            <a:r>
              <a:rPr lang="en-US" dirty="0" smtClean="0">
                <a:latin typeface="Aldhabi" pitchFamily="2" charset="-78"/>
                <a:cs typeface="Aldhabi" pitchFamily="2" charset="-78"/>
              </a:rPr>
              <a:t>RNA </a:t>
            </a:r>
            <a:r>
              <a:rPr lang="en-US" dirty="0">
                <a:latin typeface="Aldhabi" pitchFamily="2" charset="-78"/>
                <a:cs typeface="Aldhabi" pitchFamily="2" charset="-78"/>
              </a:rPr>
              <a:t>synthesis occurs in reorganized cytoplasmic replication organelles containing non-structural proteins derived from the 2BC-P3 region of the encoded </a:t>
            </a:r>
            <a:r>
              <a:rPr lang="en-US" dirty="0" err="1">
                <a:latin typeface="Aldhabi" pitchFamily="2" charset="-78"/>
                <a:cs typeface="Aldhabi" pitchFamily="2" charset="-78"/>
              </a:rPr>
              <a:t>polyprotein</a:t>
            </a:r>
            <a:r>
              <a:rPr lang="en-US" dirty="0">
                <a:latin typeface="Aldhabi" pitchFamily="2" charset="-78"/>
                <a:cs typeface="Aldhabi" pitchFamily="2" charset="-78"/>
              </a:rPr>
              <a:t>; RNA structures at the 5′- and 3′-ends of the genome direct initiation of RNA synthesis and </a:t>
            </a:r>
            <a:r>
              <a:rPr lang="en-US" dirty="0" err="1">
                <a:latin typeface="Aldhabi" pitchFamily="2" charset="-78"/>
                <a:cs typeface="Aldhabi" pitchFamily="2" charset="-78"/>
              </a:rPr>
              <a:t>uridylated</a:t>
            </a:r>
            <a:r>
              <a:rPr lang="en-US" dirty="0">
                <a:latin typeface="Aldhabi" pitchFamily="2" charset="-78"/>
                <a:cs typeface="Aldhabi" pitchFamily="2" charset="-78"/>
              </a:rPr>
              <a:t> 3B serves as primer for synthesis of both RNA strands</a:t>
            </a:r>
            <a:endParaRPr lang="en-US" dirty="0" smtClean="0">
              <a:latin typeface="Aldhabi" pitchFamily="2" charset="-78"/>
              <a:cs typeface="Aldhabi" pitchFamily="2" charset="-78"/>
            </a:endParaRPr>
          </a:p>
        </p:txBody>
      </p:sp>
    </p:spTree>
    <p:extLst>
      <p:ext uri="{BB962C8B-B14F-4D97-AF65-F5344CB8AC3E}">
        <p14:creationId xmlns:p14="http://schemas.microsoft.com/office/powerpoint/2010/main" val="2409263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533400"/>
            <a:ext cx="9144000" cy="6172200"/>
          </a:xfrm>
        </p:spPr>
        <p:txBody>
          <a:bodyPr>
            <a:normAutofit fontScale="92500"/>
          </a:bodyPr>
          <a:lstStyle/>
          <a:p>
            <a:pPr algn="l" rtl="0"/>
            <a:r>
              <a:rPr lang="en-US" dirty="0">
                <a:latin typeface="Aldhabi" pitchFamily="2" charset="-78"/>
                <a:cs typeface="Aldhabi" pitchFamily="2" charset="-78"/>
              </a:rPr>
              <a:t>Pathogenesis</a:t>
            </a:r>
          </a:p>
          <a:p>
            <a:pPr algn="l" rtl="0"/>
            <a:r>
              <a:rPr lang="en-US" dirty="0" err="1">
                <a:latin typeface="Aldhabi" pitchFamily="2" charset="-78"/>
                <a:cs typeface="Aldhabi" pitchFamily="2" charset="-78"/>
              </a:rPr>
              <a:t>Enterovirus</a:t>
            </a:r>
            <a:r>
              <a:rPr lang="en-US" dirty="0">
                <a:latin typeface="Aldhabi" pitchFamily="2" charset="-78"/>
                <a:cs typeface="Aldhabi" pitchFamily="2" charset="-78"/>
              </a:rPr>
              <a:t> can replicate in epithelium of the </a:t>
            </a:r>
            <a:r>
              <a:rPr lang="en-US" dirty="0" err="1">
                <a:latin typeface="Aldhabi" pitchFamily="2" charset="-78"/>
                <a:cs typeface="Aldhabi" pitchFamily="2" charset="-78"/>
              </a:rPr>
              <a:t>nasopharynx</a:t>
            </a:r>
            <a:r>
              <a:rPr lang="en-US" dirty="0">
                <a:latin typeface="Aldhabi" pitchFamily="2" charset="-78"/>
                <a:cs typeface="Aldhabi" pitchFamily="2" charset="-78"/>
              </a:rPr>
              <a:t> and regional lymphoid tissue, conjunctiva, intestines, mesenteric nodes, and the </a:t>
            </a:r>
            <a:r>
              <a:rPr lang="en-US" dirty="0" err="1">
                <a:latin typeface="Aldhabi" pitchFamily="2" charset="-78"/>
                <a:cs typeface="Aldhabi" pitchFamily="2" charset="-78"/>
              </a:rPr>
              <a:t>reticuloendothelial</a:t>
            </a:r>
            <a:r>
              <a:rPr lang="en-US" dirty="0">
                <a:latin typeface="Aldhabi" pitchFamily="2" charset="-78"/>
                <a:cs typeface="Aldhabi" pitchFamily="2" charset="-78"/>
              </a:rPr>
              <a:t> system. </a:t>
            </a:r>
            <a:endParaRPr lang="en-US" dirty="0" smtClean="0">
              <a:latin typeface="Aldhabi" pitchFamily="2" charset="-78"/>
              <a:cs typeface="Aldhabi" pitchFamily="2" charset="-78"/>
            </a:endParaRPr>
          </a:p>
          <a:p>
            <a:pPr algn="l" rtl="0"/>
            <a:endParaRPr lang="en-US" dirty="0">
              <a:latin typeface="Aldhabi" pitchFamily="2" charset="-78"/>
              <a:cs typeface="Aldhabi" pitchFamily="2" charset="-78"/>
            </a:endParaRPr>
          </a:p>
          <a:p>
            <a:pPr algn="l" rtl="0"/>
            <a:r>
              <a:rPr lang="en-US" dirty="0" err="1" smtClean="0">
                <a:latin typeface="Aldhabi" pitchFamily="2" charset="-78"/>
                <a:cs typeface="Aldhabi" pitchFamily="2" charset="-78"/>
              </a:rPr>
              <a:t>Viremia</a:t>
            </a:r>
            <a:r>
              <a:rPr lang="en-US" dirty="0" smtClean="0">
                <a:latin typeface="Aldhabi" pitchFamily="2" charset="-78"/>
                <a:cs typeface="Aldhabi" pitchFamily="2" charset="-78"/>
              </a:rPr>
              <a:t> </a:t>
            </a:r>
            <a:r>
              <a:rPr lang="en-US" dirty="0">
                <a:latin typeface="Aldhabi" pitchFamily="2" charset="-78"/>
                <a:cs typeface="Aldhabi" pitchFamily="2" charset="-78"/>
              </a:rPr>
              <a:t>may cause virus transfer to the spinal cord, brain, meninges, heart, liver, and skin. Some chronic </a:t>
            </a:r>
            <a:r>
              <a:rPr lang="en-US" dirty="0" err="1">
                <a:latin typeface="Aldhabi" pitchFamily="2" charset="-78"/>
                <a:cs typeface="Aldhabi" pitchFamily="2" charset="-78"/>
              </a:rPr>
              <a:t>enterovirus</a:t>
            </a:r>
            <a:r>
              <a:rPr lang="en-US" dirty="0">
                <a:latin typeface="Aldhabi" pitchFamily="2" charset="-78"/>
                <a:cs typeface="Aldhabi" pitchFamily="2" charset="-78"/>
              </a:rPr>
              <a:t> infections result in </a:t>
            </a:r>
            <a:r>
              <a:rPr lang="en-US" dirty="0" err="1">
                <a:latin typeface="Aldhabi" pitchFamily="2" charset="-78"/>
                <a:cs typeface="Aldhabi" pitchFamily="2" charset="-78"/>
              </a:rPr>
              <a:t>postviral</a:t>
            </a:r>
            <a:r>
              <a:rPr lang="en-US" dirty="0">
                <a:latin typeface="Aldhabi" pitchFamily="2" charset="-78"/>
                <a:cs typeface="Aldhabi" pitchFamily="2" charset="-78"/>
              </a:rPr>
              <a:t> fatigue syndrome. </a:t>
            </a:r>
            <a:endParaRPr lang="en-US" dirty="0" smtClean="0">
              <a:latin typeface="Aldhabi" pitchFamily="2" charset="-78"/>
              <a:cs typeface="Aldhabi" pitchFamily="2" charset="-78"/>
            </a:endParaRPr>
          </a:p>
          <a:p>
            <a:pPr algn="l" rtl="0"/>
            <a:endParaRPr lang="en-US" dirty="0" smtClean="0">
              <a:latin typeface="Aldhabi" pitchFamily="2" charset="-78"/>
              <a:cs typeface="Aldhabi" pitchFamily="2" charset="-78"/>
            </a:endParaRPr>
          </a:p>
          <a:p>
            <a:pPr algn="l" rtl="0"/>
            <a:r>
              <a:rPr lang="en-US" dirty="0" smtClean="0">
                <a:latin typeface="Aldhabi" pitchFamily="2" charset="-78"/>
                <a:cs typeface="Aldhabi" pitchFamily="2" charset="-78"/>
              </a:rPr>
              <a:t>Rhinoviruses </a:t>
            </a:r>
            <a:r>
              <a:rPr lang="en-US" dirty="0">
                <a:latin typeface="Aldhabi" pitchFamily="2" charset="-78"/>
                <a:cs typeface="Aldhabi" pitchFamily="2" charset="-78"/>
              </a:rPr>
              <a:t>infect and replicate mainly in nasopharyngeal epithelium and regional lymph nodes</a:t>
            </a:r>
            <a:r>
              <a:rPr lang="en-US" dirty="0" smtClean="0">
                <a:latin typeface="Aldhabi" pitchFamily="2" charset="-78"/>
                <a:cs typeface="Aldhabi" pitchFamily="2" charset="-78"/>
              </a:rPr>
              <a:t>.</a:t>
            </a:r>
          </a:p>
          <a:p>
            <a:pPr algn="l" rtl="0"/>
            <a:r>
              <a:rPr lang="en-US" dirty="0" smtClean="0">
                <a:latin typeface="Aldhabi" pitchFamily="2" charset="-78"/>
                <a:cs typeface="Aldhabi" pitchFamily="2" charset="-78"/>
              </a:rPr>
              <a:t> Hepatitis </a:t>
            </a:r>
            <a:r>
              <a:rPr lang="en-US" dirty="0">
                <a:latin typeface="Aldhabi" pitchFamily="2" charset="-78"/>
                <a:cs typeface="Aldhabi" pitchFamily="2" charset="-78"/>
              </a:rPr>
              <a:t>A virus replicates in the intestinal epithelium, </a:t>
            </a:r>
            <a:r>
              <a:rPr lang="en-US" dirty="0" err="1">
                <a:latin typeface="Aldhabi" pitchFamily="2" charset="-78"/>
                <a:cs typeface="Aldhabi" pitchFamily="2" charset="-78"/>
              </a:rPr>
              <a:t>viremia</a:t>
            </a:r>
            <a:r>
              <a:rPr lang="en-US" dirty="0">
                <a:latin typeface="Aldhabi" pitchFamily="2" charset="-78"/>
                <a:cs typeface="Aldhabi" pitchFamily="2" charset="-78"/>
              </a:rPr>
              <a:t> transports the virus to the liver where secondary virus multiplication in the hepatocytes and </a:t>
            </a:r>
            <a:r>
              <a:rPr lang="en-US" dirty="0" err="1">
                <a:latin typeface="Aldhabi" pitchFamily="2" charset="-78"/>
                <a:cs typeface="Aldhabi" pitchFamily="2" charset="-78"/>
              </a:rPr>
              <a:t>Kupffer</a:t>
            </a:r>
            <a:r>
              <a:rPr lang="en-US" dirty="0">
                <a:latin typeface="Aldhabi" pitchFamily="2" charset="-78"/>
                <a:cs typeface="Aldhabi" pitchFamily="2" charset="-78"/>
              </a:rPr>
              <a:t> cells results in infectious hepatitis A.</a:t>
            </a:r>
            <a:endParaRPr lang="ar-IQ" dirty="0">
              <a:latin typeface="Aldhabi" pitchFamily="2" charset="-78"/>
              <a:cs typeface="Aldhabi" pitchFamily="2" charset="-78"/>
            </a:endParaRPr>
          </a:p>
        </p:txBody>
      </p:sp>
    </p:spTree>
    <p:extLst>
      <p:ext uri="{BB962C8B-B14F-4D97-AF65-F5344CB8AC3E}">
        <p14:creationId xmlns:p14="http://schemas.microsoft.com/office/powerpoint/2010/main" val="201754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81000"/>
            <a:ext cx="8763000" cy="6324600"/>
          </a:xfrm>
        </p:spPr>
        <p:txBody>
          <a:bodyPr/>
          <a:lstStyle/>
          <a:p>
            <a:pPr algn="l" rtl="0"/>
            <a:r>
              <a:rPr lang="en-US" dirty="0" err="1">
                <a:latin typeface="Aldhabi" pitchFamily="2" charset="-78"/>
                <a:cs typeface="Aldhabi" pitchFamily="2" charset="-78"/>
              </a:rPr>
              <a:t>Aphthovirus</a:t>
            </a:r>
            <a:r>
              <a:rPr lang="en-US" dirty="0">
                <a:latin typeface="Aldhabi" pitchFamily="2" charset="-78"/>
                <a:cs typeface="Aldhabi" pitchFamily="2" charset="-78"/>
              </a:rPr>
              <a:t> </a:t>
            </a:r>
            <a:r>
              <a:rPr lang="en-US" dirty="0" smtClean="0">
                <a:latin typeface="Aldhabi" pitchFamily="2" charset="-78"/>
                <a:cs typeface="Aldhabi" pitchFamily="2" charset="-78"/>
              </a:rPr>
              <a:t>;in Cattle</a:t>
            </a:r>
            <a:r>
              <a:rPr lang="en-US" dirty="0">
                <a:latin typeface="Aldhabi" pitchFamily="2" charset="-78"/>
                <a:cs typeface="Aldhabi" pitchFamily="2" charset="-78"/>
              </a:rPr>
              <a:t>, sheep, swine, goats, wildlife ruminant </a:t>
            </a:r>
            <a:r>
              <a:rPr lang="en-US" dirty="0" smtClean="0">
                <a:latin typeface="Aldhabi" pitchFamily="2" charset="-78"/>
                <a:cs typeface="Aldhabi" pitchFamily="2" charset="-78"/>
              </a:rPr>
              <a:t>species( </a:t>
            </a:r>
            <a:r>
              <a:rPr lang="en-US" dirty="0">
                <a:latin typeface="Aldhabi" pitchFamily="2" charset="-78"/>
                <a:cs typeface="Aldhabi" pitchFamily="2" charset="-78"/>
              </a:rPr>
              <a:t>Foot-and-mouth disease </a:t>
            </a:r>
            <a:r>
              <a:rPr lang="en-US" dirty="0" smtClean="0">
                <a:latin typeface="Aldhabi" pitchFamily="2" charset="-78"/>
                <a:cs typeface="Aldhabi" pitchFamily="2" charset="-78"/>
              </a:rPr>
              <a:t>=FMD)</a:t>
            </a:r>
          </a:p>
          <a:p>
            <a:pPr algn="l" rtl="0"/>
            <a:endParaRPr lang="en-US" dirty="0" smtClean="0">
              <a:latin typeface="Aldhabi" pitchFamily="2" charset="-78"/>
              <a:cs typeface="Aldhabi" pitchFamily="2" charset="-78"/>
            </a:endParaRPr>
          </a:p>
          <a:p>
            <a:pPr algn="l" rtl="0"/>
            <a:r>
              <a:rPr lang="en-US" dirty="0" err="1" smtClean="0">
                <a:latin typeface="Aldhabi" pitchFamily="2" charset="-78"/>
                <a:cs typeface="Aldhabi" pitchFamily="2" charset="-78"/>
              </a:rPr>
              <a:t>Enterovirus</a:t>
            </a:r>
            <a:r>
              <a:rPr lang="en-US" dirty="0" smtClean="0">
                <a:latin typeface="Aldhabi" pitchFamily="2" charset="-78"/>
                <a:cs typeface="Aldhabi" pitchFamily="2" charset="-78"/>
              </a:rPr>
              <a:t> ;Human </a:t>
            </a:r>
            <a:r>
              <a:rPr lang="en-US" dirty="0" err="1">
                <a:latin typeface="Aldhabi" pitchFamily="2" charset="-78"/>
                <a:cs typeface="Aldhabi" pitchFamily="2" charset="-78"/>
              </a:rPr>
              <a:t>enteroviruses</a:t>
            </a:r>
            <a:r>
              <a:rPr lang="en-US" dirty="0">
                <a:latin typeface="Aldhabi" pitchFamily="2" charset="-78"/>
                <a:cs typeface="Aldhabi" pitchFamily="2" charset="-78"/>
              </a:rPr>
              <a:t> A, B, C, and D </a:t>
            </a:r>
            <a:r>
              <a:rPr lang="en-US" dirty="0" smtClean="0">
                <a:latin typeface="Aldhabi" pitchFamily="2" charset="-78"/>
                <a:cs typeface="Aldhabi" pitchFamily="2" charset="-78"/>
              </a:rPr>
              <a:t>;</a:t>
            </a:r>
          </a:p>
          <a:p>
            <a:pPr marL="0" indent="0" algn="l" rtl="0">
              <a:buNone/>
            </a:pPr>
            <a:endParaRPr lang="en-US" dirty="0" smtClean="0">
              <a:latin typeface="Aldhabi" pitchFamily="2" charset="-78"/>
              <a:cs typeface="Aldhabi" pitchFamily="2" charset="-78"/>
            </a:endParaRPr>
          </a:p>
          <a:p>
            <a:pPr marL="0" indent="0" algn="l" rtl="0">
              <a:buNone/>
            </a:pPr>
            <a:endParaRPr lang="en-US" dirty="0">
              <a:latin typeface="Aldhabi" pitchFamily="2" charset="-78"/>
              <a:cs typeface="Aldhabi" pitchFamily="2" charset="-78"/>
            </a:endParaRPr>
          </a:p>
          <a:p>
            <a:pPr marL="0" indent="0" algn="l" rtl="0">
              <a:buNone/>
            </a:pPr>
            <a:r>
              <a:rPr lang="en-US" dirty="0">
                <a:latin typeface="Aldhabi" pitchFamily="2" charset="-78"/>
                <a:cs typeface="Aldhabi" pitchFamily="2" charset="-78"/>
              </a:rPr>
              <a:t>Avian encephalomyelitis virus Chickens </a:t>
            </a:r>
            <a:r>
              <a:rPr lang="en-US" dirty="0" smtClean="0">
                <a:latin typeface="Aldhabi" pitchFamily="2" charset="-78"/>
                <a:cs typeface="Aldhabi" pitchFamily="2" charset="-78"/>
              </a:rPr>
              <a:t>Encephalomyelitis</a:t>
            </a:r>
          </a:p>
          <a:p>
            <a:pPr marL="0" indent="0" algn="l" rtl="0">
              <a:buNone/>
            </a:pPr>
            <a:endParaRPr lang="en-US" dirty="0">
              <a:latin typeface="Aldhabi" pitchFamily="2" charset="-78"/>
              <a:cs typeface="Aldhabi" pitchFamily="2" charset="-78"/>
            </a:endParaRPr>
          </a:p>
          <a:p>
            <a:pPr marL="0" indent="0" algn="l" rtl="0">
              <a:buNone/>
            </a:pPr>
            <a:endParaRPr lang="ar-IQ" dirty="0">
              <a:latin typeface="Aldhabi" pitchFamily="2" charset="-78"/>
              <a:cs typeface="Aldhabi" pitchFamily="2" charset="-78"/>
            </a:endParaRPr>
          </a:p>
        </p:txBody>
      </p:sp>
    </p:spTree>
    <p:extLst>
      <p:ext uri="{BB962C8B-B14F-4D97-AF65-F5344CB8AC3E}">
        <p14:creationId xmlns:p14="http://schemas.microsoft.com/office/powerpoint/2010/main" val="1063221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57200"/>
            <a:ext cx="9067800" cy="6400800"/>
          </a:xfrm>
        </p:spPr>
        <p:txBody>
          <a:bodyPr>
            <a:normAutofit fontScale="92500"/>
          </a:bodyPr>
          <a:lstStyle/>
          <a:p>
            <a:pPr algn="l" rtl="0"/>
            <a:r>
              <a:rPr lang="en-US" dirty="0">
                <a:latin typeface="Aldhabi" pitchFamily="2" charset="-78"/>
                <a:cs typeface="Aldhabi" pitchFamily="2" charset="-78"/>
              </a:rPr>
              <a:t>The cellular receptors for many </a:t>
            </a:r>
            <a:r>
              <a:rPr lang="en-US" dirty="0" err="1">
                <a:latin typeface="Aldhabi" pitchFamily="2" charset="-78"/>
                <a:cs typeface="Aldhabi" pitchFamily="2" charset="-78"/>
              </a:rPr>
              <a:t>picornaviruses</a:t>
            </a:r>
            <a:r>
              <a:rPr lang="en-US" dirty="0">
                <a:latin typeface="Aldhabi" pitchFamily="2" charset="-78"/>
                <a:cs typeface="Aldhabi" pitchFamily="2" charset="-78"/>
              </a:rPr>
              <a:t> are</a:t>
            </a:r>
          </a:p>
          <a:p>
            <a:pPr marL="0" indent="0" algn="l" rtl="0">
              <a:buNone/>
            </a:pPr>
            <a:r>
              <a:rPr lang="en-US" dirty="0" smtClean="0">
                <a:latin typeface="Aldhabi" pitchFamily="2" charset="-78"/>
                <a:cs typeface="Aldhabi" pitchFamily="2" charset="-78"/>
              </a:rPr>
              <a:t>. </a:t>
            </a:r>
            <a:r>
              <a:rPr lang="en-US" dirty="0">
                <a:latin typeface="Aldhabi" pitchFamily="2" charset="-78"/>
                <a:cs typeface="Aldhabi" pitchFamily="2" charset="-78"/>
              </a:rPr>
              <a:t>The receptors for polioviruses, </a:t>
            </a:r>
            <a:r>
              <a:rPr lang="en-US" dirty="0" err="1">
                <a:latin typeface="Aldhabi" pitchFamily="2" charset="-78"/>
                <a:cs typeface="Aldhabi" pitchFamily="2" charset="-78"/>
              </a:rPr>
              <a:t>coxsackie</a:t>
            </a:r>
            <a:r>
              <a:rPr lang="en-US" dirty="0">
                <a:latin typeface="Aldhabi" pitchFamily="2" charset="-78"/>
                <a:cs typeface="Aldhabi" pitchFamily="2" charset="-78"/>
              </a:rPr>
              <a:t> B viruses, and some human</a:t>
            </a:r>
          </a:p>
          <a:p>
            <a:pPr marL="0" indent="0" algn="l" rtl="0">
              <a:buNone/>
            </a:pPr>
            <a:r>
              <a:rPr lang="en-US" dirty="0">
                <a:latin typeface="Aldhabi" pitchFamily="2" charset="-78"/>
                <a:cs typeface="Aldhabi" pitchFamily="2" charset="-78"/>
              </a:rPr>
              <a:t>rhinoviruses are members of </a:t>
            </a:r>
            <a:r>
              <a:rPr lang="en-US" b="1" dirty="0">
                <a:latin typeface="Aldhabi" pitchFamily="2" charset="-78"/>
                <a:cs typeface="Aldhabi" pitchFamily="2" charset="-78"/>
              </a:rPr>
              <a:t>the immunoglobulin (</a:t>
            </a:r>
            <a:r>
              <a:rPr lang="en-US" b="1" dirty="0" err="1">
                <a:latin typeface="Aldhabi" pitchFamily="2" charset="-78"/>
                <a:cs typeface="Aldhabi" pitchFamily="2" charset="-78"/>
              </a:rPr>
              <a:t>Ig</a:t>
            </a:r>
            <a:r>
              <a:rPr lang="en-US" b="1" dirty="0">
                <a:latin typeface="Aldhabi" pitchFamily="2" charset="-78"/>
                <a:cs typeface="Aldhabi" pitchFamily="2" charset="-78"/>
              </a:rPr>
              <a:t>)</a:t>
            </a:r>
          </a:p>
          <a:p>
            <a:pPr marL="0" indent="0" algn="l" rtl="0">
              <a:buNone/>
            </a:pPr>
            <a:r>
              <a:rPr lang="en-US" b="1" dirty="0">
                <a:latin typeface="Aldhabi" pitchFamily="2" charset="-78"/>
                <a:cs typeface="Aldhabi" pitchFamily="2" charset="-78"/>
              </a:rPr>
              <a:t>superfamily. </a:t>
            </a:r>
            <a:endParaRPr lang="en-US" b="1" dirty="0" smtClean="0">
              <a:latin typeface="Aldhabi" pitchFamily="2" charset="-78"/>
              <a:cs typeface="Aldhabi" pitchFamily="2" charset="-78"/>
            </a:endParaRPr>
          </a:p>
          <a:p>
            <a:pPr marL="0" indent="0" algn="l" rtl="0">
              <a:buNone/>
            </a:pPr>
            <a:r>
              <a:rPr lang="en-US" dirty="0" smtClean="0">
                <a:latin typeface="Aldhabi" pitchFamily="2" charset="-78"/>
                <a:cs typeface="Aldhabi" pitchFamily="2" charset="-78"/>
              </a:rPr>
              <a:t>For </a:t>
            </a:r>
            <a:r>
              <a:rPr lang="en-US" dirty="0">
                <a:latin typeface="Aldhabi" pitchFamily="2" charset="-78"/>
                <a:cs typeface="Aldhabi" pitchFamily="2" charset="-78"/>
              </a:rPr>
              <a:t>other </a:t>
            </a:r>
            <a:r>
              <a:rPr lang="en-US" dirty="0" err="1">
                <a:latin typeface="Aldhabi" pitchFamily="2" charset="-78"/>
                <a:cs typeface="Aldhabi" pitchFamily="2" charset="-78"/>
              </a:rPr>
              <a:t>picornaviruses</a:t>
            </a:r>
            <a:r>
              <a:rPr lang="en-US" dirty="0">
                <a:latin typeface="Aldhabi" pitchFamily="2" charset="-78"/>
                <a:cs typeface="Aldhabi" pitchFamily="2" charset="-78"/>
              </a:rPr>
              <a:t>, many other cell surface molecules serve as receptors and co-receptors, including </a:t>
            </a:r>
            <a:r>
              <a:rPr lang="en-US" dirty="0" err="1">
                <a:latin typeface="Aldhabi" pitchFamily="2" charset="-78"/>
                <a:cs typeface="Aldhabi" pitchFamily="2" charset="-78"/>
              </a:rPr>
              <a:t>heparan</a:t>
            </a:r>
            <a:r>
              <a:rPr lang="en-US" dirty="0">
                <a:latin typeface="Aldhabi" pitchFamily="2" charset="-78"/>
                <a:cs typeface="Aldhabi" pitchFamily="2" charset="-78"/>
              </a:rPr>
              <a:t> sulfate, low-density lipoproteins, extracellular</a:t>
            </a:r>
          </a:p>
          <a:p>
            <a:pPr marL="0" indent="0" algn="l" rtl="0">
              <a:buNone/>
            </a:pPr>
            <a:r>
              <a:rPr lang="en-US" dirty="0">
                <a:latin typeface="Aldhabi" pitchFamily="2" charset="-78"/>
                <a:cs typeface="Aldhabi" pitchFamily="2" charset="-78"/>
              </a:rPr>
              <a:t>matrix-binding proteins, and </a:t>
            </a:r>
            <a:r>
              <a:rPr lang="en-US" dirty="0" err="1" smtClean="0">
                <a:latin typeface="Aldhabi" pitchFamily="2" charset="-78"/>
                <a:cs typeface="Aldhabi" pitchFamily="2" charset="-78"/>
              </a:rPr>
              <a:t>integrins</a:t>
            </a:r>
            <a:r>
              <a:rPr lang="en-US" dirty="0" smtClean="0">
                <a:latin typeface="Aldhabi" pitchFamily="2" charset="-78"/>
                <a:cs typeface="Aldhabi" pitchFamily="2" charset="-78"/>
              </a:rPr>
              <a:t>.</a:t>
            </a:r>
          </a:p>
          <a:p>
            <a:pPr marL="0" indent="0" algn="l" rtl="0">
              <a:buNone/>
            </a:pPr>
            <a:endParaRPr lang="en-US" dirty="0">
              <a:latin typeface="Aldhabi" pitchFamily="2" charset="-78"/>
              <a:cs typeface="Aldhabi" pitchFamily="2" charset="-78"/>
            </a:endParaRPr>
          </a:p>
          <a:p>
            <a:pPr marL="0" indent="0" algn="l" rtl="0">
              <a:buNone/>
            </a:pPr>
            <a:r>
              <a:rPr lang="en-US" b="1" dirty="0">
                <a:latin typeface="Aldhabi" pitchFamily="2" charset="-78"/>
                <a:cs typeface="Aldhabi" pitchFamily="2" charset="-78"/>
              </a:rPr>
              <a:t>Foot-</a:t>
            </a:r>
            <a:r>
              <a:rPr lang="en-US" b="1" dirty="0" err="1">
                <a:latin typeface="Aldhabi" pitchFamily="2" charset="-78"/>
                <a:cs typeface="Aldhabi" pitchFamily="2" charset="-78"/>
              </a:rPr>
              <a:t>andmouth</a:t>
            </a:r>
            <a:r>
              <a:rPr lang="en-US" b="1" dirty="0">
                <a:latin typeface="Aldhabi" pitchFamily="2" charset="-78"/>
                <a:cs typeface="Aldhabi" pitchFamily="2" charset="-78"/>
              </a:rPr>
              <a:t> disease viruses can also enter cells via Fc receptors </a:t>
            </a:r>
            <a:r>
              <a:rPr lang="en-US" b="1" dirty="0" smtClean="0">
                <a:latin typeface="Aldhabi" pitchFamily="2" charset="-78"/>
                <a:cs typeface="Aldhabi" pitchFamily="2" charset="-78"/>
              </a:rPr>
              <a:t>if </a:t>
            </a:r>
            <a:r>
              <a:rPr lang="en-US" b="1" dirty="0" err="1" smtClean="0">
                <a:latin typeface="Aldhabi" pitchFamily="2" charset="-78"/>
                <a:cs typeface="Aldhabi" pitchFamily="2" charset="-78"/>
              </a:rPr>
              <a:t>virions</a:t>
            </a:r>
            <a:r>
              <a:rPr lang="en-US" b="1" dirty="0" smtClean="0">
                <a:latin typeface="Aldhabi" pitchFamily="2" charset="-78"/>
                <a:cs typeface="Aldhabi" pitchFamily="2" charset="-78"/>
              </a:rPr>
              <a:t> </a:t>
            </a:r>
            <a:r>
              <a:rPr lang="en-US" b="1" dirty="0">
                <a:latin typeface="Aldhabi" pitchFamily="2" charset="-78"/>
                <a:cs typeface="Aldhabi" pitchFamily="2" charset="-78"/>
              </a:rPr>
              <a:t>are </a:t>
            </a:r>
            <a:r>
              <a:rPr lang="en-US" b="1" dirty="0" err="1">
                <a:latin typeface="Aldhabi" pitchFamily="2" charset="-78"/>
                <a:cs typeface="Aldhabi" pitchFamily="2" charset="-78"/>
              </a:rPr>
              <a:t>complexed</a:t>
            </a:r>
            <a:r>
              <a:rPr lang="en-US" b="1" dirty="0">
                <a:latin typeface="Aldhabi" pitchFamily="2" charset="-78"/>
                <a:cs typeface="Aldhabi" pitchFamily="2" charset="-78"/>
              </a:rPr>
              <a:t> with non-neutralizing </a:t>
            </a:r>
            <a:r>
              <a:rPr lang="en-US" b="1" dirty="0" err="1">
                <a:latin typeface="Aldhabi" pitchFamily="2" charset="-78"/>
                <a:cs typeface="Aldhabi" pitchFamily="2" charset="-78"/>
              </a:rPr>
              <a:t>IgG</a:t>
            </a:r>
            <a:r>
              <a:rPr lang="en-US" b="1" dirty="0">
                <a:latin typeface="Aldhabi" pitchFamily="2" charset="-78"/>
                <a:cs typeface="Aldhabi" pitchFamily="2" charset="-78"/>
              </a:rPr>
              <a:t> </a:t>
            </a:r>
            <a:r>
              <a:rPr lang="en-US" b="1" dirty="0" smtClean="0">
                <a:latin typeface="Aldhabi" pitchFamily="2" charset="-78"/>
                <a:cs typeface="Aldhabi" pitchFamily="2" charset="-78"/>
              </a:rPr>
              <a:t>molecules. This </a:t>
            </a:r>
            <a:r>
              <a:rPr lang="en-US" b="1" dirty="0">
                <a:latin typeface="Aldhabi" pitchFamily="2" charset="-78"/>
                <a:cs typeface="Aldhabi" pitchFamily="2" charset="-78"/>
              </a:rPr>
              <a:t>pathway, termed the antibody-dependent </a:t>
            </a:r>
            <a:r>
              <a:rPr lang="en-US" b="1" dirty="0" smtClean="0">
                <a:latin typeface="Aldhabi" pitchFamily="2" charset="-78"/>
                <a:cs typeface="Aldhabi" pitchFamily="2" charset="-78"/>
              </a:rPr>
              <a:t>enhancement of </a:t>
            </a:r>
            <a:r>
              <a:rPr lang="en-US" b="1" dirty="0">
                <a:latin typeface="Aldhabi" pitchFamily="2" charset="-78"/>
                <a:cs typeface="Aldhabi" pitchFamily="2" charset="-78"/>
              </a:rPr>
              <a:t>infection pathway, is of unknown significance, but may</a:t>
            </a:r>
          </a:p>
          <a:p>
            <a:pPr marL="0" indent="0" algn="l" rtl="0">
              <a:buNone/>
            </a:pPr>
            <a:r>
              <a:rPr lang="en-US" b="1" dirty="0">
                <a:latin typeface="Aldhabi" pitchFamily="2" charset="-78"/>
                <a:cs typeface="Aldhabi" pitchFamily="2" charset="-78"/>
              </a:rPr>
              <a:t>be important in the long-term carrier state that may occur </a:t>
            </a:r>
            <a:r>
              <a:rPr lang="en-US" b="1" dirty="0" smtClean="0">
                <a:latin typeface="Aldhabi" pitchFamily="2" charset="-78"/>
                <a:cs typeface="Aldhabi" pitchFamily="2" charset="-78"/>
              </a:rPr>
              <a:t>in certain </a:t>
            </a:r>
            <a:r>
              <a:rPr lang="en-US" b="1" dirty="0">
                <a:latin typeface="Aldhabi" pitchFamily="2" charset="-78"/>
                <a:cs typeface="Aldhabi" pitchFamily="2" charset="-78"/>
              </a:rPr>
              <a:t>ruminants</a:t>
            </a:r>
            <a:endParaRPr lang="ar-IQ" b="1" dirty="0">
              <a:latin typeface="Aldhabi" pitchFamily="2" charset="-78"/>
              <a:cs typeface="Aldhabi" pitchFamily="2" charset="-78"/>
            </a:endParaRPr>
          </a:p>
        </p:txBody>
      </p:sp>
    </p:spTree>
    <p:extLst>
      <p:ext uri="{BB962C8B-B14F-4D97-AF65-F5344CB8AC3E}">
        <p14:creationId xmlns:p14="http://schemas.microsoft.com/office/powerpoint/2010/main" val="3201073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533400"/>
            <a:ext cx="8895784" cy="6324600"/>
          </a:xfrm>
        </p:spPr>
        <p:txBody>
          <a:bodyPr>
            <a:normAutofit lnSpcReduction="10000"/>
          </a:bodyPr>
          <a:lstStyle/>
          <a:p>
            <a:pPr algn="l"/>
            <a:r>
              <a:rPr lang="en-US" b="1" i="0" dirty="0" smtClean="0">
                <a:solidFill>
                  <a:srgbClr val="724128"/>
                </a:solidFill>
                <a:effectLst/>
                <a:latin typeface="Aldhabi" pitchFamily="2" charset="-78"/>
                <a:cs typeface="Aldhabi" pitchFamily="2" charset="-78"/>
              </a:rPr>
              <a:t>Structure</a:t>
            </a:r>
          </a:p>
          <a:p>
            <a:pPr algn="l"/>
            <a:r>
              <a:rPr lang="en-US" b="0" i="0" dirty="0" err="1" smtClean="0">
                <a:solidFill>
                  <a:srgbClr val="000000"/>
                </a:solidFill>
                <a:effectLst/>
                <a:latin typeface="Aldhabi" pitchFamily="2" charset="-78"/>
                <a:cs typeface="Aldhabi" pitchFamily="2" charset="-78"/>
              </a:rPr>
              <a:t>Bunyaviruses</a:t>
            </a:r>
            <a:r>
              <a:rPr lang="en-US" b="0" i="0" dirty="0" smtClean="0">
                <a:solidFill>
                  <a:srgbClr val="000000"/>
                </a:solidFill>
                <a:effectLst/>
                <a:latin typeface="Aldhabi" pitchFamily="2" charset="-78"/>
                <a:cs typeface="Aldhabi" pitchFamily="2" charset="-78"/>
              </a:rPr>
              <a:t> are spherical, enveloped particles 90 to 100 nm in diameter. They contain single-stranded RNA, which, with the nucleoprotein, forms three </a:t>
            </a:r>
            <a:r>
              <a:rPr lang="en-US" b="0" i="0" dirty="0" err="1" smtClean="0">
                <a:solidFill>
                  <a:srgbClr val="000000"/>
                </a:solidFill>
                <a:effectLst/>
                <a:latin typeface="Aldhabi" pitchFamily="2" charset="-78"/>
                <a:cs typeface="Aldhabi" pitchFamily="2" charset="-78"/>
              </a:rPr>
              <a:t>nucleocapsid</a:t>
            </a:r>
            <a:r>
              <a:rPr lang="en-US" b="0" i="0" dirty="0" smtClean="0">
                <a:solidFill>
                  <a:srgbClr val="000000"/>
                </a:solidFill>
                <a:effectLst/>
                <a:latin typeface="Aldhabi" pitchFamily="2" charset="-78"/>
                <a:cs typeface="Aldhabi" pitchFamily="2" charset="-78"/>
              </a:rPr>
              <a:t> segments. </a:t>
            </a:r>
          </a:p>
          <a:p>
            <a:pPr algn="l"/>
            <a:r>
              <a:rPr lang="en-US" b="0" i="0" dirty="0" smtClean="0">
                <a:solidFill>
                  <a:srgbClr val="000000"/>
                </a:solidFill>
                <a:effectLst/>
                <a:latin typeface="Aldhabi" pitchFamily="2" charset="-78"/>
                <a:cs typeface="Aldhabi" pitchFamily="2" charset="-78"/>
              </a:rPr>
              <a:t>The RNA has a total molecular weight of 5 × 106. The </a:t>
            </a:r>
            <a:r>
              <a:rPr lang="en-US" b="0" i="0" dirty="0" err="1" smtClean="0">
                <a:solidFill>
                  <a:srgbClr val="000000"/>
                </a:solidFill>
                <a:effectLst/>
                <a:latin typeface="Aldhabi" pitchFamily="2" charset="-78"/>
                <a:cs typeface="Aldhabi" pitchFamily="2" charset="-78"/>
              </a:rPr>
              <a:t>nucleocapsid</a:t>
            </a:r>
            <a:r>
              <a:rPr lang="en-US" b="0" i="0" dirty="0" smtClean="0">
                <a:solidFill>
                  <a:srgbClr val="000000"/>
                </a:solidFill>
                <a:effectLst/>
                <a:latin typeface="Aldhabi" pitchFamily="2" charset="-78"/>
                <a:cs typeface="Aldhabi" pitchFamily="2" charset="-78"/>
              </a:rPr>
              <a:t> is surrounded by a lipid-containing envelope. Surface spikes are composed of two glycoproteins that confer properties of neutralization of infectivity and </a:t>
            </a:r>
            <a:r>
              <a:rPr lang="en-US" b="0" i="0" dirty="0" err="1" smtClean="0">
                <a:solidFill>
                  <a:srgbClr val="000000"/>
                </a:solidFill>
                <a:effectLst/>
                <a:latin typeface="Aldhabi" pitchFamily="2" charset="-78"/>
                <a:cs typeface="Aldhabi" pitchFamily="2" charset="-78"/>
              </a:rPr>
              <a:t>hemagglutination</a:t>
            </a:r>
            <a:r>
              <a:rPr lang="en-US" b="0" i="0" dirty="0" smtClean="0">
                <a:solidFill>
                  <a:srgbClr val="000000"/>
                </a:solidFill>
                <a:effectLst/>
                <a:latin typeface="Aldhabi" pitchFamily="2" charset="-78"/>
                <a:cs typeface="Aldhabi" pitchFamily="2" charset="-78"/>
              </a:rPr>
              <a:t> of red blood cells..</a:t>
            </a:r>
          </a:p>
          <a:p>
            <a:pPr algn="l"/>
            <a:endParaRPr lang="en-US" dirty="0" smtClean="0">
              <a:latin typeface="Aldhabi" pitchFamily="2" charset="-78"/>
              <a:cs typeface="Aldhabi" pitchFamily="2" charset="-78"/>
            </a:endParaRPr>
          </a:p>
          <a:p>
            <a:pPr algn="l"/>
            <a:r>
              <a:rPr lang="en-US" dirty="0" err="1" smtClean="0">
                <a:latin typeface="Aldhabi" pitchFamily="2" charset="-78"/>
                <a:cs typeface="Aldhabi" pitchFamily="2" charset="-78"/>
              </a:rPr>
              <a:t>Bunyaviridae</a:t>
            </a:r>
            <a:r>
              <a:rPr lang="en-US" dirty="0" smtClean="0">
                <a:latin typeface="Aldhabi" pitchFamily="2" charset="-78"/>
                <a:cs typeface="Aldhabi" pitchFamily="2" charset="-78"/>
              </a:rPr>
              <a:t> family include </a:t>
            </a:r>
          </a:p>
          <a:p>
            <a:pPr algn="l"/>
            <a:endParaRPr lang="en-US" dirty="0">
              <a:latin typeface="Aldhabi" pitchFamily="2" charset="-78"/>
              <a:cs typeface="Aldhabi" pitchFamily="2" charset="-78"/>
            </a:endParaRPr>
          </a:p>
          <a:p>
            <a:pPr algn="l"/>
            <a:r>
              <a:rPr lang="en-US" dirty="0" smtClean="0">
                <a:latin typeface="Aldhabi" pitchFamily="2" charset="-78"/>
                <a:cs typeface="Aldhabi" pitchFamily="2" charset="-78"/>
              </a:rPr>
              <a:t>There are five genera— </a:t>
            </a:r>
            <a:r>
              <a:rPr lang="en-US" dirty="0" err="1" smtClean="0">
                <a:latin typeface="Aldhabi" pitchFamily="2" charset="-78"/>
                <a:cs typeface="Aldhabi" pitchFamily="2" charset="-78"/>
              </a:rPr>
              <a:t>Orthobunyavirus</a:t>
            </a:r>
            <a:r>
              <a:rPr lang="en-US" dirty="0" smtClean="0">
                <a:latin typeface="Aldhabi" pitchFamily="2" charset="-78"/>
                <a:cs typeface="Aldhabi" pitchFamily="2" charset="-78"/>
              </a:rPr>
              <a:t>, Hantavirus, </a:t>
            </a:r>
            <a:r>
              <a:rPr lang="en-US" dirty="0" err="1" smtClean="0">
                <a:latin typeface="Aldhabi" pitchFamily="2" charset="-78"/>
                <a:cs typeface="Aldhabi" pitchFamily="2" charset="-78"/>
              </a:rPr>
              <a:t>Nairovirus</a:t>
            </a:r>
            <a:r>
              <a:rPr lang="en-US" dirty="0" smtClean="0">
                <a:latin typeface="Aldhabi" pitchFamily="2" charset="-78"/>
                <a:cs typeface="Aldhabi" pitchFamily="2" charset="-78"/>
              </a:rPr>
              <a:t>, </a:t>
            </a:r>
            <a:endParaRPr lang="ar-IQ" dirty="0">
              <a:latin typeface="Aldhabi" pitchFamily="2" charset="-78"/>
              <a:cs typeface="Aldhabi" pitchFamily="2" charset="-78"/>
            </a:endParaRPr>
          </a:p>
        </p:txBody>
      </p:sp>
    </p:spTree>
    <p:extLst>
      <p:ext uri="{BB962C8B-B14F-4D97-AF65-F5344CB8AC3E}">
        <p14:creationId xmlns:p14="http://schemas.microsoft.com/office/powerpoint/2010/main" val="63455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457200"/>
            <a:ext cx="8534400" cy="6248400"/>
          </a:xfrm>
        </p:spPr>
        <p:txBody>
          <a:bodyPr/>
          <a:lstStyle/>
          <a:p>
            <a:pPr algn="l"/>
            <a:r>
              <a:rPr lang="en-US" dirty="0" smtClean="0">
                <a:latin typeface="Aldhabi" pitchFamily="2" charset="-78"/>
                <a:cs typeface="Aldhabi" pitchFamily="2" charset="-78"/>
              </a:rPr>
              <a:t>Multiplication</a:t>
            </a:r>
          </a:p>
          <a:p>
            <a:pPr algn="l"/>
            <a:endParaRPr lang="en-US" dirty="0" smtClean="0">
              <a:latin typeface="Aldhabi" pitchFamily="2" charset="-78"/>
              <a:cs typeface="Aldhabi" pitchFamily="2" charset="-78"/>
            </a:endParaRPr>
          </a:p>
          <a:p>
            <a:pPr algn="l"/>
            <a:r>
              <a:rPr lang="en-US" dirty="0" err="1" smtClean="0">
                <a:latin typeface="Aldhabi" pitchFamily="2" charset="-78"/>
                <a:cs typeface="Aldhabi" pitchFamily="2" charset="-78"/>
              </a:rPr>
              <a:t>Bunyaviruses</a:t>
            </a:r>
            <a:r>
              <a:rPr lang="en-US" dirty="0" smtClean="0">
                <a:latin typeface="Aldhabi" pitchFamily="2" charset="-78"/>
                <a:cs typeface="Aldhabi" pitchFamily="2" charset="-78"/>
              </a:rPr>
              <a:t> replicate in the cytoplasm. Their RNA genome is transcribed to mRNA. The host RNA sequence in some representative viruses primes viral mRNA synthesis. </a:t>
            </a:r>
          </a:p>
          <a:p>
            <a:pPr algn="l"/>
            <a:endParaRPr lang="en-US" dirty="0">
              <a:latin typeface="Aldhabi" pitchFamily="2" charset="-78"/>
              <a:cs typeface="Aldhabi" pitchFamily="2" charset="-78"/>
            </a:endParaRPr>
          </a:p>
          <a:p>
            <a:pPr algn="l"/>
            <a:r>
              <a:rPr lang="en-US" dirty="0" err="1" smtClean="0">
                <a:latin typeface="Aldhabi" pitchFamily="2" charset="-78"/>
                <a:cs typeface="Aldhabi" pitchFamily="2" charset="-78"/>
              </a:rPr>
              <a:t>Bunyaviruses</a:t>
            </a:r>
            <a:r>
              <a:rPr lang="en-US" dirty="0" smtClean="0">
                <a:latin typeface="Aldhabi" pitchFamily="2" charset="-78"/>
                <a:cs typeface="Aldhabi" pitchFamily="2" charset="-78"/>
              </a:rPr>
              <a:t> mature by budding into vesicles at or near the Golgi apparatus. </a:t>
            </a:r>
          </a:p>
          <a:p>
            <a:pPr algn="l"/>
            <a:endParaRPr lang="en-US" dirty="0">
              <a:latin typeface="Aldhabi" pitchFamily="2" charset="-78"/>
              <a:cs typeface="Aldhabi" pitchFamily="2" charset="-78"/>
            </a:endParaRPr>
          </a:p>
          <a:p>
            <a:pPr algn="l"/>
            <a:r>
              <a:rPr lang="en-US" dirty="0" err="1" smtClean="0">
                <a:latin typeface="Aldhabi" pitchFamily="2" charset="-78"/>
                <a:cs typeface="Aldhabi" pitchFamily="2" charset="-78"/>
              </a:rPr>
              <a:t>Reassortment</a:t>
            </a:r>
            <a:r>
              <a:rPr lang="en-US" dirty="0" smtClean="0">
                <a:latin typeface="Aldhabi" pitchFamily="2" charset="-78"/>
                <a:cs typeface="Aldhabi" pitchFamily="2" charset="-78"/>
              </a:rPr>
              <a:t> of RNA segments occurs between closely related members</a:t>
            </a:r>
            <a:endParaRPr lang="ar-IQ" dirty="0">
              <a:latin typeface="Aldhabi" pitchFamily="2" charset="-78"/>
              <a:cs typeface="Aldhabi" pitchFamily="2" charset="-78"/>
            </a:endParaRPr>
          </a:p>
        </p:txBody>
      </p:sp>
    </p:spTree>
    <p:extLst>
      <p:ext uri="{BB962C8B-B14F-4D97-AF65-F5344CB8AC3E}">
        <p14:creationId xmlns:p14="http://schemas.microsoft.com/office/powerpoint/2010/main" val="1969688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381000"/>
            <a:ext cx="8991600" cy="6553200"/>
          </a:xfrm>
        </p:spPr>
        <p:txBody>
          <a:bodyPr/>
          <a:lstStyle/>
          <a:p>
            <a:pPr algn="l" rtl="0"/>
            <a:r>
              <a:rPr lang="en-US" dirty="0" smtClean="0">
                <a:latin typeface="Aldhabi" pitchFamily="2" charset="-78"/>
                <a:cs typeface="Aldhabi" pitchFamily="2" charset="-78"/>
              </a:rPr>
              <a:t>The </a:t>
            </a:r>
            <a:r>
              <a:rPr lang="en-US" dirty="0" err="1" smtClean="0">
                <a:latin typeface="Aldhabi" pitchFamily="2" charset="-78"/>
                <a:cs typeface="Aldhabi" pitchFamily="2" charset="-78"/>
              </a:rPr>
              <a:t>Bunyaviridae</a:t>
            </a:r>
            <a:r>
              <a:rPr lang="en-US" dirty="0" smtClean="0">
                <a:latin typeface="Aldhabi" pitchFamily="2" charset="-78"/>
                <a:cs typeface="Aldhabi" pitchFamily="2" charset="-78"/>
              </a:rPr>
              <a:t> are divided into arthropod-borne viruses </a:t>
            </a:r>
            <a:r>
              <a:rPr lang="en-US" b="1" dirty="0" smtClean="0">
                <a:latin typeface="Aldhabi" pitchFamily="2" charset="-78"/>
                <a:cs typeface="Aldhabi" pitchFamily="2" charset="-78"/>
              </a:rPr>
              <a:t>(</a:t>
            </a:r>
            <a:r>
              <a:rPr lang="en-US" b="1" dirty="0" err="1" smtClean="0">
                <a:latin typeface="Aldhabi" pitchFamily="2" charset="-78"/>
                <a:cs typeface="Aldhabi" pitchFamily="2" charset="-78"/>
              </a:rPr>
              <a:t>arboviruses</a:t>
            </a:r>
            <a:r>
              <a:rPr lang="en-US" dirty="0" smtClean="0">
                <a:latin typeface="Aldhabi" pitchFamily="2" charset="-78"/>
                <a:cs typeface="Aldhabi" pitchFamily="2" charset="-78"/>
              </a:rPr>
              <a:t>) and </a:t>
            </a:r>
            <a:r>
              <a:rPr lang="en-US" b="1" dirty="0" smtClean="0">
                <a:latin typeface="Aldhabi" pitchFamily="2" charset="-78"/>
                <a:cs typeface="Aldhabi" pitchFamily="2" charset="-78"/>
              </a:rPr>
              <a:t>rodent-borne viruses (</a:t>
            </a:r>
            <a:r>
              <a:rPr lang="en-US" b="1" dirty="0" err="1" smtClean="0">
                <a:latin typeface="Aldhabi" pitchFamily="2" charset="-78"/>
                <a:cs typeface="Aldhabi" pitchFamily="2" charset="-78"/>
              </a:rPr>
              <a:t>roboviruses</a:t>
            </a:r>
            <a:r>
              <a:rPr lang="en-US" dirty="0" smtClean="0">
                <a:latin typeface="Aldhabi" pitchFamily="2" charset="-78"/>
                <a:cs typeface="Aldhabi" pitchFamily="2" charset="-78"/>
              </a:rPr>
              <a:t>). </a:t>
            </a:r>
          </a:p>
          <a:p>
            <a:pPr algn="l" rtl="0"/>
            <a:endParaRPr lang="en-US" dirty="0">
              <a:latin typeface="Aldhabi" pitchFamily="2" charset="-78"/>
              <a:cs typeface="Aldhabi" pitchFamily="2" charset="-78"/>
            </a:endParaRPr>
          </a:p>
          <a:p>
            <a:pPr algn="l" rtl="0"/>
            <a:endParaRPr lang="en-US" dirty="0" smtClean="0">
              <a:latin typeface="Aldhabi" pitchFamily="2" charset="-78"/>
              <a:cs typeface="Aldhabi" pitchFamily="2" charset="-78"/>
            </a:endParaRPr>
          </a:p>
          <a:p>
            <a:pPr algn="l" rtl="0"/>
            <a:r>
              <a:rPr lang="en-US" dirty="0" err="1" smtClean="0">
                <a:latin typeface="Aldhabi" pitchFamily="2" charset="-78"/>
                <a:cs typeface="Aldhabi" pitchFamily="2" charset="-78"/>
              </a:rPr>
              <a:t>Bunyaviruses</a:t>
            </a:r>
            <a:r>
              <a:rPr lang="en-US" dirty="0" smtClean="0">
                <a:latin typeface="Aldhabi" pitchFamily="2" charset="-78"/>
                <a:cs typeface="Aldhabi" pitchFamily="2" charset="-78"/>
              </a:rPr>
              <a:t> cause several diseases of human and domestic animals, including hemorrhagic fever, renal failure, encephalitis,, and, in domestic animals, congenital defects.</a:t>
            </a:r>
          </a:p>
          <a:p>
            <a:pPr algn="l" rtl="0"/>
            <a:endParaRPr lang="ar-IQ" dirty="0">
              <a:latin typeface="Aldhabi" pitchFamily="2" charset="-78"/>
              <a:cs typeface="Aldhabi" pitchFamily="2" charset="-78"/>
            </a:endParaRPr>
          </a:p>
        </p:txBody>
      </p:sp>
    </p:spTree>
    <p:extLst>
      <p:ext uri="{BB962C8B-B14F-4D97-AF65-F5344CB8AC3E}">
        <p14:creationId xmlns:p14="http://schemas.microsoft.com/office/powerpoint/2010/main" val="1130899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9067800" cy="6705600"/>
          </a:xfrm>
        </p:spPr>
        <p:txBody>
          <a:bodyPr>
            <a:normAutofit/>
          </a:bodyPr>
          <a:lstStyle/>
          <a:p>
            <a:pPr algn="l" rtl="0"/>
            <a:r>
              <a:rPr lang="en-US" dirty="0" smtClean="0">
                <a:latin typeface="Aldhabi" pitchFamily="2" charset="-78"/>
                <a:cs typeface="Aldhabi" pitchFamily="2" charset="-78"/>
              </a:rPr>
              <a:t>Crimean-Congo hemorrhagic fever (CCHF) o Crimean-Congo hemorrhagic fever (CCHF) is caused by infection with a tick-borne virus (</a:t>
            </a:r>
            <a:r>
              <a:rPr lang="en-US" dirty="0" err="1" smtClean="0">
                <a:latin typeface="Aldhabi" pitchFamily="2" charset="-78"/>
                <a:cs typeface="Aldhabi" pitchFamily="2" charset="-78"/>
              </a:rPr>
              <a:t>Nairovirus</a:t>
            </a:r>
            <a:r>
              <a:rPr lang="en-US" dirty="0" smtClean="0">
                <a:latin typeface="Aldhabi" pitchFamily="2" charset="-78"/>
                <a:cs typeface="Aldhabi" pitchFamily="2" charset="-78"/>
              </a:rPr>
              <a:t>) in the family </a:t>
            </a:r>
            <a:r>
              <a:rPr lang="en-US" dirty="0" err="1" smtClean="0">
                <a:latin typeface="Aldhabi" pitchFamily="2" charset="-78"/>
                <a:cs typeface="Aldhabi" pitchFamily="2" charset="-78"/>
              </a:rPr>
              <a:t>Bunyaviridae</a:t>
            </a:r>
            <a:r>
              <a:rPr lang="en-US" dirty="0" smtClean="0">
                <a:latin typeface="Aldhabi" pitchFamily="2" charset="-78"/>
                <a:cs typeface="Aldhabi" pitchFamily="2" charset="-78"/>
              </a:rPr>
              <a:t>. The disease was first characterized in the Crimea in 1944 and given the name Crimean hemorrhagic fever. It was then later recognized in 1969 as the cause of illness in the Congo, thus resulting in the current name of the disease. </a:t>
            </a:r>
          </a:p>
          <a:p>
            <a:pPr algn="l" rtl="0"/>
            <a:r>
              <a:rPr lang="en-US" dirty="0" smtClean="0">
                <a:latin typeface="Aldhabi" pitchFamily="2" charset="-78"/>
                <a:cs typeface="Aldhabi" pitchFamily="2" charset="-78"/>
              </a:rPr>
              <a:t>. </a:t>
            </a:r>
          </a:p>
          <a:p>
            <a:pPr algn="l" rtl="0"/>
            <a:r>
              <a:rPr lang="en-US" dirty="0" smtClean="0">
                <a:latin typeface="Aldhabi" pitchFamily="2" charset="-78"/>
                <a:cs typeface="Aldhabi" pitchFamily="2" charset="-78"/>
              </a:rPr>
              <a:t>Hantavirus Pulmonary Syndrome (HPS, </a:t>
            </a:r>
          </a:p>
          <a:p>
            <a:pPr algn="l" rtl="0"/>
            <a:endParaRPr lang="en-US" dirty="0" smtClean="0">
              <a:latin typeface="Aldhabi" pitchFamily="2" charset="-78"/>
              <a:cs typeface="Aldhabi" pitchFamily="2" charset="-78"/>
            </a:endParaRPr>
          </a:p>
          <a:p>
            <a:pPr algn="l" rtl="0"/>
            <a:r>
              <a:rPr lang="en-US" dirty="0" smtClean="0">
                <a:latin typeface="Aldhabi" pitchFamily="2" charset="-78"/>
                <a:cs typeface="Aldhabi" pitchFamily="2" charset="-78"/>
              </a:rPr>
              <a:t>  Rift Valley fever (RVF, </a:t>
            </a:r>
            <a:endParaRPr lang="ar-IQ" dirty="0">
              <a:latin typeface="Aldhabi" pitchFamily="2" charset="-78"/>
              <a:cs typeface="Aldhabi" pitchFamily="2" charset="-78"/>
            </a:endParaRPr>
          </a:p>
        </p:txBody>
      </p:sp>
    </p:spTree>
    <p:extLst>
      <p:ext uri="{BB962C8B-B14F-4D97-AF65-F5344CB8AC3E}">
        <p14:creationId xmlns:p14="http://schemas.microsoft.com/office/powerpoint/2010/main" val="2699213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381000"/>
            <a:ext cx="8915400" cy="6324600"/>
          </a:xfrm>
        </p:spPr>
        <p:txBody>
          <a:bodyPr>
            <a:normAutofit/>
          </a:bodyPr>
          <a:lstStyle/>
          <a:p>
            <a:pPr algn="l"/>
            <a:r>
              <a:rPr lang="en-US" dirty="0" smtClean="0">
                <a:latin typeface="Aldhabi" pitchFamily="2" charset="-78"/>
                <a:cs typeface="Aldhabi" pitchFamily="2" charset="-78"/>
              </a:rPr>
              <a:t>Pathogenesis</a:t>
            </a:r>
          </a:p>
          <a:p>
            <a:pPr algn="l"/>
            <a:r>
              <a:rPr lang="en-US" dirty="0" smtClean="0">
                <a:latin typeface="Aldhabi" pitchFamily="2" charset="-78"/>
                <a:cs typeface="Aldhabi" pitchFamily="2" charset="-78"/>
              </a:rPr>
              <a:t>Except for members of the genus Hantavirus, </a:t>
            </a:r>
            <a:r>
              <a:rPr lang="en-US" dirty="0" err="1" smtClean="0">
                <a:latin typeface="Aldhabi" pitchFamily="2" charset="-78"/>
                <a:cs typeface="Aldhabi" pitchFamily="2" charset="-78"/>
              </a:rPr>
              <a:t>bunyaviruses</a:t>
            </a:r>
            <a:r>
              <a:rPr lang="en-US" dirty="0" smtClean="0">
                <a:latin typeface="Aldhabi" pitchFamily="2" charset="-78"/>
                <a:cs typeface="Aldhabi" pitchFamily="2" charset="-78"/>
              </a:rPr>
              <a:t> replicate in arthropods. The </a:t>
            </a:r>
            <a:r>
              <a:rPr lang="en-US" b="1" dirty="0" smtClean="0">
                <a:latin typeface="Aldhabi" pitchFamily="2" charset="-78"/>
                <a:cs typeface="Aldhabi" pitchFamily="2" charset="-78"/>
              </a:rPr>
              <a:t>gut of the vector is infected initially</a:t>
            </a:r>
            <a:r>
              <a:rPr lang="en-US" dirty="0" smtClean="0">
                <a:latin typeface="Aldhabi" pitchFamily="2" charset="-78"/>
                <a:cs typeface="Aldhabi" pitchFamily="2" charset="-78"/>
              </a:rPr>
              <a:t>, and after a few days or weeks the virus appears </a:t>
            </a:r>
            <a:r>
              <a:rPr lang="en-US" b="1" dirty="0" smtClean="0">
                <a:latin typeface="Aldhabi" pitchFamily="2" charset="-78"/>
                <a:cs typeface="Aldhabi" pitchFamily="2" charset="-78"/>
              </a:rPr>
              <a:t>in the saliva; </a:t>
            </a:r>
            <a:r>
              <a:rPr lang="en-US" dirty="0" smtClean="0">
                <a:latin typeface="Aldhabi" pitchFamily="2" charset="-78"/>
                <a:cs typeface="Aldhabi" pitchFamily="2" charset="-78"/>
              </a:rPr>
              <a:t>the arthropod then remains infective for life but is not ill. When the vector </a:t>
            </a:r>
            <a:r>
              <a:rPr lang="en-US" b="1" dirty="0" smtClean="0">
                <a:latin typeface="Aldhabi" pitchFamily="2" charset="-78"/>
                <a:cs typeface="Aldhabi" pitchFamily="2" charset="-78"/>
              </a:rPr>
              <a:t>takes a blood meal, the infective saliva enters the small capillaries </a:t>
            </a:r>
            <a:r>
              <a:rPr lang="en-US" dirty="0" smtClean="0">
                <a:latin typeface="Aldhabi" pitchFamily="2" charset="-78"/>
                <a:cs typeface="Aldhabi" pitchFamily="2" charset="-78"/>
              </a:rPr>
              <a:t>or </a:t>
            </a:r>
            <a:r>
              <a:rPr lang="en-US" b="1" dirty="0" err="1" smtClean="0">
                <a:latin typeface="Aldhabi" pitchFamily="2" charset="-78"/>
                <a:cs typeface="Aldhabi" pitchFamily="2" charset="-78"/>
              </a:rPr>
              <a:t>lymphatics</a:t>
            </a:r>
            <a:r>
              <a:rPr lang="en-US" b="1" dirty="0" smtClean="0">
                <a:latin typeface="Aldhabi" pitchFamily="2" charset="-78"/>
                <a:cs typeface="Aldhabi" pitchFamily="2" charset="-78"/>
              </a:rPr>
              <a:t> of the human</a:t>
            </a:r>
            <a:r>
              <a:rPr lang="en-US" dirty="0" smtClean="0">
                <a:latin typeface="Aldhabi" pitchFamily="2" charset="-78"/>
                <a:cs typeface="Aldhabi" pitchFamily="2" charset="-78"/>
              </a:rPr>
              <a:t> or other vertebrate host </a:t>
            </a:r>
          </a:p>
          <a:p>
            <a:pPr algn="l"/>
            <a:endParaRPr lang="en-US" dirty="0">
              <a:latin typeface="Aldhabi" pitchFamily="2" charset="-78"/>
              <a:cs typeface="Aldhabi" pitchFamily="2" charset="-78"/>
            </a:endParaRPr>
          </a:p>
          <a:p>
            <a:pPr algn="l"/>
            <a:r>
              <a:rPr lang="en-US" dirty="0" smtClean="0">
                <a:latin typeface="Aldhabi" pitchFamily="2" charset="-78"/>
                <a:cs typeface="Aldhabi" pitchFamily="2" charset="-78"/>
              </a:rPr>
              <a:t>. The primary site of replication in humans is not known; it may be the vascular endothelium, the skin, or the regional lymph nodes..</a:t>
            </a:r>
            <a:endParaRPr lang="ar-IQ" dirty="0">
              <a:latin typeface="Aldhabi" pitchFamily="2" charset="-78"/>
              <a:cs typeface="Aldhabi" pitchFamily="2" charset="-78"/>
            </a:endParaRPr>
          </a:p>
        </p:txBody>
      </p:sp>
    </p:spTree>
    <p:extLst>
      <p:ext uri="{BB962C8B-B14F-4D97-AF65-F5344CB8AC3E}">
        <p14:creationId xmlns:p14="http://schemas.microsoft.com/office/powerpoint/2010/main" val="2039711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57200"/>
            <a:ext cx="8991600" cy="6096000"/>
          </a:xfrm>
        </p:spPr>
        <p:txBody>
          <a:bodyPr>
            <a:normAutofit/>
          </a:bodyPr>
          <a:lstStyle/>
          <a:p>
            <a:pPr algn="l" rtl="0"/>
            <a:r>
              <a:rPr lang="en-US" sz="2800" dirty="0">
                <a:solidFill>
                  <a:prstClr val="black"/>
                </a:solidFill>
                <a:latin typeface="Aldhabi" pitchFamily="2" charset="-78"/>
                <a:cs typeface="Aldhabi" pitchFamily="2" charset="-78"/>
              </a:rPr>
              <a:t>This target organ—the liver in Rift Valley fever, </a:t>
            </a:r>
            <a:endParaRPr lang="en-US" sz="2800" dirty="0" smtClean="0">
              <a:solidFill>
                <a:prstClr val="black"/>
              </a:solidFill>
              <a:latin typeface="Aldhabi" pitchFamily="2" charset="-78"/>
              <a:cs typeface="Aldhabi" pitchFamily="2" charset="-78"/>
            </a:endParaRPr>
          </a:p>
          <a:p>
            <a:pPr algn="l" rtl="0"/>
            <a:endParaRPr lang="en-US" sz="2800" dirty="0">
              <a:solidFill>
                <a:prstClr val="black"/>
              </a:solidFill>
              <a:latin typeface="Aldhabi" pitchFamily="2" charset="-78"/>
              <a:cs typeface="Aldhabi" pitchFamily="2" charset="-78"/>
            </a:endParaRPr>
          </a:p>
          <a:p>
            <a:pPr algn="l" rtl="0"/>
            <a:r>
              <a:rPr lang="en-US" sz="2800" dirty="0" smtClean="0">
                <a:solidFill>
                  <a:prstClr val="black"/>
                </a:solidFill>
                <a:latin typeface="Aldhabi" pitchFamily="2" charset="-78"/>
                <a:cs typeface="Aldhabi" pitchFamily="2" charset="-78"/>
              </a:rPr>
              <a:t>Although </a:t>
            </a:r>
            <a:r>
              <a:rPr lang="en-US" sz="2800" dirty="0">
                <a:solidFill>
                  <a:prstClr val="black"/>
                </a:solidFill>
                <a:latin typeface="Aldhabi" pitchFamily="2" charset="-78"/>
                <a:cs typeface="Aldhabi" pitchFamily="2" charset="-78"/>
              </a:rPr>
              <a:t>the damage in most infections is believed to result from direct invasion by the virus and not from a host-mediated antigen-antibody or antigen-lymphocyte reaction, the pathogenesis of </a:t>
            </a:r>
            <a:r>
              <a:rPr lang="en-US" sz="2800" dirty="0" err="1">
                <a:solidFill>
                  <a:prstClr val="black"/>
                </a:solidFill>
                <a:latin typeface="Aldhabi" pitchFamily="2" charset="-78"/>
                <a:cs typeface="Aldhabi" pitchFamily="2" charset="-78"/>
              </a:rPr>
              <a:t>bunyaviruses</a:t>
            </a:r>
            <a:r>
              <a:rPr lang="en-US" sz="2800" dirty="0">
                <a:solidFill>
                  <a:prstClr val="black"/>
                </a:solidFill>
                <a:latin typeface="Aldhabi" pitchFamily="2" charset="-78"/>
                <a:cs typeface="Aldhabi" pitchFamily="2" charset="-78"/>
              </a:rPr>
              <a:t> in the vertebrate host has not been extensively studied. </a:t>
            </a:r>
            <a:endParaRPr lang="en-US" sz="2800" dirty="0" smtClean="0">
              <a:solidFill>
                <a:prstClr val="black"/>
              </a:solidFill>
              <a:latin typeface="Aldhabi" pitchFamily="2" charset="-78"/>
              <a:cs typeface="Aldhabi" pitchFamily="2" charset="-78"/>
            </a:endParaRPr>
          </a:p>
          <a:p>
            <a:pPr algn="l" rtl="0"/>
            <a:endParaRPr lang="en-US" sz="2800" dirty="0">
              <a:solidFill>
                <a:prstClr val="black"/>
              </a:solidFill>
              <a:latin typeface="Aldhabi" pitchFamily="2" charset="-78"/>
              <a:cs typeface="Aldhabi" pitchFamily="2" charset="-78"/>
            </a:endParaRPr>
          </a:p>
        </p:txBody>
      </p:sp>
    </p:spTree>
    <p:extLst>
      <p:ext uri="{BB962C8B-B14F-4D97-AF65-F5344CB8AC3E}">
        <p14:creationId xmlns:p14="http://schemas.microsoft.com/office/powerpoint/2010/main" val="932601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534400" cy="838200"/>
          </a:xfrm>
        </p:spPr>
        <p:txBody>
          <a:bodyPr>
            <a:normAutofit/>
          </a:bodyPr>
          <a:lstStyle/>
          <a:p>
            <a:pPr algn="l"/>
            <a:r>
              <a:rPr lang="en-US" dirty="0" smtClean="0"/>
              <a:t>picornaviridae</a:t>
            </a:r>
            <a:endParaRPr lang="ar-IQ" dirty="0"/>
          </a:p>
        </p:txBody>
      </p:sp>
      <p:sp>
        <p:nvSpPr>
          <p:cNvPr id="3" name="عنصر نائب للمحتوى 2"/>
          <p:cNvSpPr>
            <a:spLocks noGrp="1"/>
          </p:cNvSpPr>
          <p:nvPr>
            <p:ph idx="1"/>
          </p:nvPr>
        </p:nvSpPr>
        <p:spPr>
          <a:xfrm>
            <a:off x="76200" y="990600"/>
            <a:ext cx="8991600" cy="5867400"/>
          </a:xfrm>
        </p:spPr>
        <p:txBody>
          <a:bodyPr>
            <a:normAutofit fontScale="92500" lnSpcReduction="10000"/>
          </a:bodyPr>
          <a:lstStyle/>
          <a:p>
            <a:pPr algn="l" rtl="0"/>
            <a:r>
              <a:rPr lang="en-US" dirty="0">
                <a:latin typeface="Aldhabi" pitchFamily="2" charset="-78"/>
                <a:cs typeface="Aldhabi" pitchFamily="2" charset="-78"/>
              </a:rPr>
              <a:t>Picornaviruses are a group of related </a:t>
            </a:r>
            <a:r>
              <a:rPr lang="en-US" dirty="0" err="1">
                <a:latin typeface="Aldhabi" pitchFamily="2" charset="-78"/>
                <a:cs typeface="Aldhabi" pitchFamily="2" charset="-78"/>
              </a:rPr>
              <a:t>nonenveloped</a:t>
            </a:r>
            <a:r>
              <a:rPr lang="en-US" dirty="0">
                <a:latin typeface="Aldhabi" pitchFamily="2" charset="-78"/>
                <a:cs typeface="Aldhabi" pitchFamily="2" charset="-78"/>
              </a:rPr>
              <a:t> RNA viruses which infect vertebrates including fish</a:t>
            </a:r>
            <a:r>
              <a:rPr lang="en-US" dirty="0" smtClean="0">
                <a:latin typeface="Aldhabi" pitchFamily="2" charset="-78"/>
                <a:cs typeface="Aldhabi" pitchFamily="2" charset="-78"/>
              </a:rPr>
              <a:t>, </a:t>
            </a:r>
            <a:r>
              <a:rPr lang="en-US" dirty="0">
                <a:latin typeface="Aldhabi" pitchFamily="2" charset="-78"/>
                <a:cs typeface="Aldhabi" pitchFamily="2" charset="-78"/>
              </a:rPr>
              <a:t>mammals, and birds. The genome consists of a </a:t>
            </a:r>
            <a:r>
              <a:rPr lang="en-US" dirty="0" smtClean="0">
                <a:latin typeface="Aldhabi" pitchFamily="2" charset="-78"/>
                <a:cs typeface="Aldhabi" pitchFamily="2" charset="-78"/>
              </a:rPr>
              <a:t>linear</a:t>
            </a:r>
            <a:r>
              <a:rPr lang="en-US" dirty="0">
                <a:latin typeface="Aldhabi" pitchFamily="2" charset="-78"/>
                <a:cs typeface="Aldhabi" pitchFamily="2" charset="-78"/>
              </a:rPr>
              <a:t>, positive-sense, </a:t>
            </a:r>
            <a:r>
              <a:rPr lang="en-US" dirty="0" smtClean="0">
                <a:latin typeface="Aldhabi" pitchFamily="2" charset="-78"/>
                <a:cs typeface="Aldhabi" pitchFamily="2" charset="-78"/>
              </a:rPr>
              <a:t>single stranded </a:t>
            </a:r>
            <a:r>
              <a:rPr lang="en-US" dirty="0">
                <a:latin typeface="Aldhabi" pitchFamily="2" charset="-78"/>
                <a:cs typeface="Aldhabi" pitchFamily="2" charset="-78"/>
              </a:rPr>
              <a:t>RNA, 7–8.8kb in size. he capsid consists of a densely-packed icosahedral arrangement of 60 </a:t>
            </a:r>
            <a:r>
              <a:rPr lang="en-US" dirty="0" err="1">
                <a:latin typeface="Aldhabi" pitchFamily="2" charset="-78"/>
                <a:cs typeface="Aldhabi" pitchFamily="2" charset="-78"/>
              </a:rPr>
              <a:t>protomers</a:t>
            </a:r>
            <a:r>
              <a:rPr lang="en-US" dirty="0">
                <a:latin typeface="Aldhabi" pitchFamily="2" charset="-78"/>
                <a:cs typeface="Aldhabi" pitchFamily="2" charset="-78"/>
              </a:rPr>
              <a:t>, each consisting of 4 polypeptides, VP1, VP2, VP3 and VP4. VP4 is located on the internal side of the capsid.</a:t>
            </a:r>
            <a:endParaRPr lang="en-US" dirty="0" smtClean="0">
              <a:latin typeface="Aldhabi" pitchFamily="2" charset="-78"/>
              <a:cs typeface="Aldhabi" pitchFamily="2" charset="-78"/>
            </a:endParaRPr>
          </a:p>
          <a:p>
            <a:pPr algn="l" rtl="0"/>
            <a:endParaRPr lang="en-US" dirty="0">
              <a:latin typeface="Aldhabi" pitchFamily="2" charset="-78"/>
              <a:cs typeface="Aldhabi" pitchFamily="2" charset="-78"/>
            </a:endParaRPr>
          </a:p>
          <a:p>
            <a:pPr algn="l" rtl="0"/>
            <a:r>
              <a:rPr lang="en-US" dirty="0" smtClean="0">
                <a:latin typeface="Aldhabi" pitchFamily="2" charset="-78"/>
                <a:cs typeface="Aldhabi" pitchFamily="2" charset="-78"/>
              </a:rPr>
              <a:t>small</a:t>
            </a:r>
            <a:r>
              <a:rPr lang="en-US" dirty="0">
                <a:latin typeface="Aldhabi" pitchFamily="2" charset="-78"/>
                <a:cs typeface="Aldhabi" pitchFamily="2" charset="-78"/>
              </a:rPr>
              <a:t>, positive-sense, single-stranded RNA viruses with a 30 nm icosahedral capsid. The viruses in this family can cause a range of diseases including the common cold, poliomyelitis, meningitis, hepatitis, and paralysis</a:t>
            </a:r>
            <a:endParaRPr lang="en-US" dirty="0" smtClean="0">
              <a:latin typeface="Aldhabi" pitchFamily="2" charset="-78"/>
              <a:cs typeface="Aldhabi" pitchFamily="2" charset="-78"/>
            </a:endParaRPr>
          </a:p>
          <a:p>
            <a:pPr algn="l" rtl="0"/>
            <a:endParaRPr lang="en-US" dirty="0">
              <a:latin typeface="Aldhabi" pitchFamily="2" charset="-78"/>
              <a:cs typeface="Aldhabi" pitchFamily="2" charset="-78"/>
            </a:endParaRPr>
          </a:p>
          <a:p>
            <a:pPr algn="l" rtl="0"/>
            <a:r>
              <a:rPr lang="en-US" dirty="0">
                <a:latin typeface="Aldhabi" pitchFamily="2" charset="-78"/>
                <a:cs typeface="Aldhabi" pitchFamily="2" charset="-78"/>
              </a:rPr>
              <a:t>name derives from </a:t>
            </a:r>
            <a:r>
              <a:rPr lang="en-US" dirty="0" err="1">
                <a:latin typeface="Aldhabi" pitchFamily="2" charset="-78"/>
                <a:cs typeface="Aldhabi" pitchFamily="2" charset="-78"/>
              </a:rPr>
              <a:t>pico</a:t>
            </a:r>
            <a:r>
              <a:rPr lang="en-US" dirty="0">
                <a:latin typeface="Aldhabi" pitchFamily="2" charset="-78"/>
                <a:cs typeface="Aldhabi" pitchFamily="2" charset="-78"/>
              </a:rPr>
              <a:t>-, which designates a very small unit of measurement (equivalent to 10−12), combined with </a:t>
            </a:r>
            <a:r>
              <a:rPr lang="en-US" dirty="0" err="1">
                <a:latin typeface="Aldhabi" pitchFamily="2" charset="-78"/>
                <a:cs typeface="Aldhabi" pitchFamily="2" charset="-78"/>
              </a:rPr>
              <a:t>rna</a:t>
            </a:r>
            <a:r>
              <a:rPr lang="en-US" dirty="0">
                <a:latin typeface="Aldhabi" pitchFamily="2" charset="-78"/>
                <a:cs typeface="Aldhabi" pitchFamily="2" charset="-78"/>
              </a:rPr>
              <a:t> to describe this group of very small RNA viruses.</a:t>
            </a:r>
            <a:endParaRPr lang="ar-IQ" dirty="0">
              <a:latin typeface="Aldhabi" pitchFamily="2" charset="-78"/>
              <a:cs typeface="Aldhabi" pitchFamily="2" charset="-78"/>
            </a:endParaRPr>
          </a:p>
        </p:txBody>
      </p:sp>
    </p:spTree>
    <p:extLst>
      <p:ext uri="{BB962C8B-B14F-4D97-AF65-F5344CB8AC3E}">
        <p14:creationId xmlns:p14="http://schemas.microsoft.com/office/powerpoint/2010/main" val="3039857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981200"/>
            <a:ext cx="6400800" cy="4267200"/>
          </a:xfrm>
        </p:spPr>
      </p:pic>
    </p:spTree>
    <p:extLst>
      <p:ext uri="{BB962C8B-B14F-4D97-AF65-F5344CB8AC3E}">
        <p14:creationId xmlns:p14="http://schemas.microsoft.com/office/powerpoint/2010/main" val="1004956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TotalTime>
  <Words>983</Words>
  <Application>Microsoft Office PowerPoint</Application>
  <PresentationFormat>عرض على الشاشة (3:4)‏</PresentationFormat>
  <Paragraphs>67</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Bunyaviriade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picornaviridae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Bunyaviriade</dc:title>
  <dc:creator>lenovo</dc:creator>
  <cp:lastModifiedBy>lenovo</cp:lastModifiedBy>
  <cp:revision>17</cp:revision>
  <dcterms:created xsi:type="dcterms:W3CDTF">2024-04-22T13:35:18Z</dcterms:created>
  <dcterms:modified xsi:type="dcterms:W3CDTF">2024-05-09T18:50:08Z</dcterms:modified>
</cp:coreProperties>
</file>